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8" r:id="rId1"/>
  </p:sldMasterIdLst>
  <p:notesMasterIdLst>
    <p:notesMasterId r:id="rId48"/>
  </p:notesMasterIdLst>
  <p:handoutMasterIdLst>
    <p:handoutMasterId r:id="rId49"/>
  </p:handoutMasterIdLst>
  <p:sldIdLst>
    <p:sldId id="277" r:id="rId2"/>
    <p:sldId id="278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9" r:id="rId11"/>
    <p:sldId id="311" r:id="rId12"/>
    <p:sldId id="310" r:id="rId13"/>
    <p:sldId id="312" r:id="rId14"/>
    <p:sldId id="261" r:id="rId15"/>
    <p:sldId id="263" r:id="rId16"/>
    <p:sldId id="262" r:id="rId17"/>
    <p:sldId id="258" r:id="rId18"/>
    <p:sldId id="259" r:id="rId19"/>
    <p:sldId id="301" r:id="rId20"/>
    <p:sldId id="313" r:id="rId21"/>
    <p:sldId id="521" r:id="rId22"/>
    <p:sldId id="522" r:id="rId23"/>
    <p:sldId id="302" r:id="rId24"/>
    <p:sldId id="520" r:id="rId25"/>
    <p:sldId id="298" r:id="rId26"/>
    <p:sldId id="300" r:id="rId27"/>
    <p:sldId id="264" r:id="rId28"/>
    <p:sldId id="265" r:id="rId29"/>
    <p:sldId id="266" r:id="rId30"/>
    <p:sldId id="267" r:id="rId31"/>
    <p:sldId id="268" r:id="rId32"/>
    <p:sldId id="269" r:id="rId33"/>
    <p:sldId id="270" r:id="rId34"/>
    <p:sldId id="271" r:id="rId35"/>
    <p:sldId id="272" r:id="rId36"/>
    <p:sldId id="273" r:id="rId37"/>
    <p:sldId id="275" r:id="rId38"/>
    <p:sldId id="306" r:id="rId39"/>
    <p:sldId id="303" r:id="rId40"/>
    <p:sldId id="304" r:id="rId41"/>
    <p:sldId id="305" r:id="rId42"/>
    <p:sldId id="307" r:id="rId43"/>
    <p:sldId id="309" r:id="rId44"/>
    <p:sldId id="503" r:id="rId45"/>
    <p:sldId id="511" r:id="rId46"/>
    <p:sldId id="512" r:id="rId47"/>
  </p:sldIdLst>
  <p:sldSz cx="12192000" cy="6858000"/>
  <p:notesSz cx="9309100" cy="70532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21">
          <p15:clr>
            <a:srgbClr val="A4A3A4"/>
          </p15:clr>
        </p15:guide>
        <p15:guide id="2" pos="293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40" autoAdjust="0"/>
  </p:normalViewPr>
  <p:slideViewPr>
    <p:cSldViewPr snapToGrid="0">
      <p:cViewPr varScale="1">
        <p:scale>
          <a:sx n="64" d="100"/>
          <a:sy n="64" d="100"/>
        </p:scale>
        <p:origin x="94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-2044" y="-76"/>
      </p:cViewPr>
      <p:guideLst>
        <p:guide orient="horz" pos="2221"/>
        <p:guide pos="29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2663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3003" y="0"/>
            <a:ext cx="4033943" cy="352663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endParaRPr lang="th-T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99376"/>
            <a:ext cx="4033943" cy="352663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3003" y="6699376"/>
            <a:ext cx="4033943" cy="352663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r>
              <a:rPr lang="en-US" dirty="0"/>
              <a:t>1</a:t>
            </a:r>
            <a:r>
              <a:rPr lang="en-US" sz="1600" dirty="0"/>
              <a:t> - </a:t>
            </a:r>
            <a:fld id="{0F54B154-466E-4678-BA4B-6B71A1618F1C}" type="slidenum">
              <a:rPr lang="th-TH" sz="1600" smtClean="0"/>
              <a:t>‹#›</a:t>
            </a:fld>
            <a:endParaRPr lang="th-TH" sz="1600" dirty="0"/>
          </a:p>
        </p:txBody>
      </p:sp>
    </p:spTree>
    <p:extLst>
      <p:ext uri="{BB962C8B-B14F-4D97-AF65-F5344CB8AC3E}">
        <p14:creationId xmlns:p14="http://schemas.microsoft.com/office/powerpoint/2010/main" val="11064394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33943" cy="353888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003" y="1"/>
            <a:ext cx="4033943" cy="353888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7C899296-530D-4901-8CBA-3B9C92F7D988}" type="datetimeFigureOut">
              <a:rPr lang="th-TH" smtClean="0"/>
              <a:t>01/12/68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38413" y="881063"/>
            <a:ext cx="4232275" cy="2381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0" y="3394382"/>
            <a:ext cx="7447280" cy="2777223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99376"/>
            <a:ext cx="4033943" cy="353887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003" y="6699376"/>
            <a:ext cx="4033943" cy="353887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AFC6AAB0-84C4-4DBF-B246-72A6F2EF41A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03764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ตัวแทนรูปบนสไลด์ 1">
            <a:extLst>
              <a:ext uri="{FF2B5EF4-FFF2-40B4-BE49-F238E27FC236}">
                <a16:creationId xmlns:a16="http://schemas.microsoft.com/office/drawing/2014/main" id="{4C9DA748-B9F8-70C5-2176-E15B9AFFFE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ตัวแทนบันทึกย่อ 2">
            <a:extLst>
              <a:ext uri="{FF2B5EF4-FFF2-40B4-BE49-F238E27FC236}">
                <a16:creationId xmlns:a16="http://schemas.microsoft.com/office/drawing/2014/main" id="{82CD30DB-0AFA-3FF5-7817-2572806A7B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86D0A411-2C9B-0F60-6A1C-7127AE24E94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ACC1101  Assoc. Prof. Chadaporn  Teeka-uttamakorn</a:t>
            </a:r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5C6E8147-AD08-34DF-43B1-515CB504BD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DFBB5F-8440-42FC-9E49-D115071B3725}" type="slidenum">
              <a:rPr lang="en-US" altLang="th-TH" smtClean="0"/>
              <a:pPr>
                <a:defRPr/>
              </a:pPr>
              <a:t>21</a:t>
            </a:fld>
            <a:endParaRPr lang="th-TH" altLang="th-T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4100" b="1" u="sng">
                <a:solidFill>
                  <a:schemeClr val="bg2"/>
                </a:solidFill>
                <a:latin typeface="Angsana New" panose="02020603050405020304" pitchFamily="18" charset="-34"/>
              </a:defRPr>
            </a:lvl1pPr>
            <a:lvl2pPr marL="759666" indent="-292179">
              <a:defRPr sz="4100" b="1" u="sng">
                <a:solidFill>
                  <a:schemeClr val="bg2"/>
                </a:solidFill>
                <a:latin typeface="Angsana New" panose="02020603050405020304" pitchFamily="18" charset="-34"/>
              </a:defRPr>
            </a:lvl2pPr>
            <a:lvl3pPr marL="1168718" indent="-233744">
              <a:defRPr sz="4100" b="1" u="sng">
                <a:solidFill>
                  <a:schemeClr val="bg2"/>
                </a:solidFill>
                <a:latin typeface="Angsana New" panose="02020603050405020304" pitchFamily="18" charset="-34"/>
              </a:defRPr>
            </a:lvl3pPr>
            <a:lvl4pPr marL="1636205" indent="-233744">
              <a:defRPr sz="4100" b="1" u="sng">
                <a:solidFill>
                  <a:schemeClr val="bg2"/>
                </a:solidFill>
                <a:latin typeface="Angsana New" panose="02020603050405020304" pitchFamily="18" charset="-34"/>
              </a:defRPr>
            </a:lvl4pPr>
            <a:lvl5pPr marL="2103692" indent="-233744">
              <a:defRPr sz="4100" b="1" u="sng">
                <a:solidFill>
                  <a:schemeClr val="bg2"/>
                </a:solidFill>
                <a:latin typeface="Angsana New" panose="02020603050405020304" pitchFamily="18" charset="-34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 sz="4100" b="1" u="sng">
                <a:solidFill>
                  <a:schemeClr val="bg2"/>
                </a:solidFill>
                <a:latin typeface="Angsana New" panose="02020603050405020304" pitchFamily="18" charset="-34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 sz="4100" b="1" u="sng">
                <a:solidFill>
                  <a:schemeClr val="bg2"/>
                </a:solidFill>
                <a:latin typeface="Angsana New" panose="02020603050405020304" pitchFamily="18" charset="-34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 sz="4100" b="1" u="sng">
                <a:solidFill>
                  <a:schemeClr val="bg2"/>
                </a:solidFill>
                <a:latin typeface="Angsana New" panose="02020603050405020304" pitchFamily="18" charset="-34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 sz="4100" b="1" u="sng">
                <a:solidFill>
                  <a:schemeClr val="bg2"/>
                </a:solidFill>
                <a:latin typeface="Angsana New" panose="02020603050405020304" pitchFamily="18" charset="-34"/>
              </a:defRPr>
            </a:lvl9pPr>
          </a:lstStyle>
          <a:p>
            <a:fld id="{A0116E88-1351-4468-B1CD-50FD7D72AA6A}" type="slidenum">
              <a:rPr lang="en-US" altLang="th-TH" sz="1800" b="0" u="none">
                <a:solidFill>
                  <a:schemeClr val="tx1"/>
                </a:solidFill>
              </a:rPr>
              <a:pPr/>
              <a:t>37</a:t>
            </a:fld>
            <a:endParaRPr lang="th-TH" altLang="th-TH" sz="1800" b="0" u="none">
              <a:solidFill>
                <a:schemeClr val="tx1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81985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4100" b="1" u="sng">
                <a:solidFill>
                  <a:schemeClr val="bg2"/>
                </a:solidFill>
                <a:latin typeface="Angsana New" panose="02020603050405020304" pitchFamily="18" charset="-34"/>
              </a:defRPr>
            </a:lvl1pPr>
            <a:lvl2pPr marL="759666" indent="-292179">
              <a:defRPr sz="4100" b="1" u="sng">
                <a:solidFill>
                  <a:schemeClr val="bg2"/>
                </a:solidFill>
                <a:latin typeface="Angsana New" panose="02020603050405020304" pitchFamily="18" charset="-34"/>
              </a:defRPr>
            </a:lvl2pPr>
            <a:lvl3pPr marL="1168718" indent="-233744">
              <a:defRPr sz="4100" b="1" u="sng">
                <a:solidFill>
                  <a:schemeClr val="bg2"/>
                </a:solidFill>
                <a:latin typeface="Angsana New" panose="02020603050405020304" pitchFamily="18" charset="-34"/>
              </a:defRPr>
            </a:lvl3pPr>
            <a:lvl4pPr marL="1636205" indent="-233744">
              <a:defRPr sz="4100" b="1" u="sng">
                <a:solidFill>
                  <a:schemeClr val="bg2"/>
                </a:solidFill>
                <a:latin typeface="Angsana New" panose="02020603050405020304" pitchFamily="18" charset="-34"/>
              </a:defRPr>
            </a:lvl4pPr>
            <a:lvl5pPr marL="2103692" indent="-233744">
              <a:defRPr sz="4100" b="1" u="sng">
                <a:solidFill>
                  <a:schemeClr val="bg2"/>
                </a:solidFill>
                <a:latin typeface="Angsana New" panose="02020603050405020304" pitchFamily="18" charset="-34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 sz="4100" b="1" u="sng">
                <a:solidFill>
                  <a:schemeClr val="bg2"/>
                </a:solidFill>
                <a:latin typeface="Angsana New" panose="02020603050405020304" pitchFamily="18" charset="-34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 sz="4100" b="1" u="sng">
                <a:solidFill>
                  <a:schemeClr val="bg2"/>
                </a:solidFill>
                <a:latin typeface="Angsana New" panose="02020603050405020304" pitchFamily="18" charset="-34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 sz="4100" b="1" u="sng">
                <a:solidFill>
                  <a:schemeClr val="bg2"/>
                </a:solidFill>
                <a:latin typeface="Angsana New" panose="02020603050405020304" pitchFamily="18" charset="-34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 sz="4100" b="1" u="sng">
                <a:solidFill>
                  <a:schemeClr val="bg2"/>
                </a:solidFill>
                <a:latin typeface="Angsana New" panose="02020603050405020304" pitchFamily="18" charset="-34"/>
              </a:defRPr>
            </a:lvl9pPr>
          </a:lstStyle>
          <a:p>
            <a:fld id="{A0116E88-1351-4468-B1CD-50FD7D72AA6A}" type="slidenum">
              <a:rPr lang="en-US" altLang="th-TH" sz="1800" b="0" u="none">
                <a:solidFill>
                  <a:schemeClr val="tx1"/>
                </a:solidFill>
              </a:rPr>
              <a:pPr/>
              <a:t>43</a:t>
            </a:fld>
            <a:endParaRPr lang="th-TH" altLang="th-TH" sz="1800" b="0" u="none">
              <a:solidFill>
                <a:schemeClr val="tx1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81985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4348932" cy="365125"/>
          </a:xfrm>
        </p:spPr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10896650" y="6397897"/>
            <a:ext cx="819728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r>
              <a:rPr lang="en-US" dirty="0"/>
              <a:t>1 -</a:t>
            </a:r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82809" y="6571621"/>
            <a:ext cx="1701973" cy="181985"/>
          </a:xfrm>
          <a:prstGeom prst="rect">
            <a:avLst/>
          </a:prstGeom>
        </p:spPr>
        <p:txBody>
          <a:bodyPr/>
          <a:lstStyle/>
          <a:p>
            <a:fld id="{894971D5-2DDC-400B-AA6F-F651D6EBABF4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82809" y="6571621"/>
            <a:ext cx="1701973" cy="181985"/>
          </a:xfrm>
          <a:prstGeom prst="rect">
            <a:avLst/>
          </a:prstGeom>
        </p:spPr>
        <p:txBody>
          <a:bodyPr/>
          <a:lstStyle/>
          <a:p>
            <a:fld id="{180BCF71-D11F-4C95-BDE2-16E1B7F8173C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82809" y="6571621"/>
            <a:ext cx="1701973" cy="181985"/>
          </a:xfrm>
          <a:prstGeom prst="rect">
            <a:avLst/>
          </a:prstGeom>
        </p:spPr>
        <p:txBody>
          <a:bodyPr/>
          <a:lstStyle/>
          <a:p>
            <a:fld id="{3A77BCAC-6F12-42DF-A3C2-53D34E85837E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82809" y="6571621"/>
            <a:ext cx="1701973" cy="181985"/>
          </a:xfrm>
          <a:prstGeom prst="rect">
            <a:avLst/>
          </a:prstGeom>
        </p:spPr>
        <p:txBody>
          <a:bodyPr/>
          <a:lstStyle/>
          <a:p>
            <a:fld id="{48F5C02B-F7E8-4B8B-BD65-C1C261FD901F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682809" y="6571621"/>
            <a:ext cx="1701973" cy="181985"/>
          </a:xfrm>
          <a:prstGeom prst="rect">
            <a:avLst/>
          </a:prstGeom>
        </p:spPr>
        <p:txBody>
          <a:bodyPr/>
          <a:lstStyle/>
          <a:p>
            <a:fld id="{184B9E3B-4A69-4F48-A9C6-EE97CF9CC4DE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682809" y="6571621"/>
            <a:ext cx="1701973" cy="181985"/>
          </a:xfrm>
          <a:prstGeom prst="rect">
            <a:avLst/>
          </a:prstGeom>
        </p:spPr>
        <p:txBody>
          <a:bodyPr/>
          <a:lstStyle/>
          <a:p>
            <a:fld id="{2413F694-ED51-48B6-BF5C-92BF9E90526C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82809" y="6571621"/>
            <a:ext cx="1701973" cy="181985"/>
          </a:xfrm>
          <a:prstGeom prst="rect">
            <a:avLst/>
          </a:prstGeom>
        </p:spPr>
        <p:txBody>
          <a:bodyPr/>
          <a:lstStyle/>
          <a:p>
            <a:fld id="{42648535-7D97-4E2A-B0FC-D1FD01C7AE53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682809" y="6571621"/>
            <a:ext cx="1701973" cy="181985"/>
          </a:xfrm>
          <a:prstGeom prst="rect">
            <a:avLst/>
          </a:prstGeom>
        </p:spPr>
        <p:txBody>
          <a:bodyPr/>
          <a:lstStyle/>
          <a:p>
            <a:fld id="{620D791D-B883-4BD5-B98C-91E5A78FFBF4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/>
          <a:lstStyle/>
          <a:p>
            <a:fld id="{8336BDF8-03D1-4096-9B2C-F02BD3D5B4C5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682809" y="6571621"/>
            <a:ext cx="1701973" cy="1819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B38CA2A-D7AD-4CE5-84C5-496B2581A7F2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6201838" y="6405736"/>
            <a:ext cx="5303525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ikitravel.org/en/Winter_in_Scandinavia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hyperlink" Target="http://wikitravel.org/en/Winter_in_Scandinavi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ikitravel.org/en/Winter_in_Scandinavia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08498" y="1084787"/>
            <a:ext cx="8229600" cy="17367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th-TH" sz="6600" b="1" dirty="0">
                <a:cs typeface="Browallia New" pitchFamily="34" charset="-34"/>
              </a:rPr>
            </a:br>
            <a:r>
              <a:rPr lang="th-TH" sz="6600" b="1" dirty="0">
                <a:cs typeface="+mn-cs"/>
              </a:rPr>
              <a:t>การบัญชีขั้นต้น </a:t>
            </a:r>
            <a:r>
              <a:rPr lang="en-US" sz="6600" b="1" dirty="0">
                <a:cs typeface="+mn-cs"/>
              </a:rPr>
              <a:t>1</a:t>
            </a:r>
            <a:r>
              <a:rPr lang="th-TH" sz="6600" b="1" dirty="0">
                <a:cs typeface="+mn-cs"/>
              </a:rPr>
              <a:t> </a:t>
            </a:r>
            <a:r>
              <a:rPr lang="en-US" sz="4000" b="1" dirty="0">
                <a:cs typeface="+mn-cs"/>
              </a:rPr>
              <a:t>(ACC1101)</a:t>
            </a:r>
            <a:br>
              <a:rPr lang="th-TH" sz="4000" b="1" dirty="0">
                <a:cs typeface="+mn-cs"/>
              </a:rPr>
            </a:br>
            <a:br>
              <a:rPr lang="en-US" sz="4000" b="1" dirty="0">
                <a:cs typeface="+mn-cs"/>
              </a:rPr>
            </a:br>
            <a:endParaRPr lang="th-TH" sz="4000" b="1" dirty="0">
              <a:cs typeface="+mn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23919" y="3131547"/>
            <a:ext cx="6382595" cy="1995755"/>
          </a:xfrm>
        </p:spPr>
        <p:txBody>
          <a:bodyPr>
            <a:normAutofit lnSpcReduction="10000"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th-TH" sz="3600" b="1" dirty="0">
                <a:solidFill>
                  <a:srgbClr val="0000FF"/>
                </a:solidFill>
              </a:rPr>
              <a:t>โดย</a:t>
            </a:r>
            <a:endParaRPr lang="th-TH" sz="3600" b="1" dirty="0">
              <a:solidFill>
                <a:srgbClr val="0000FF"/>
              </a:solidFill>
              <a:latin typeface="Browallia New" pitchFamily="34" charset="-34"/>
              <a:cs typeface="Browallia New" pitchFamily="34" charset="-34"/>
            </a:endParaRPr>
          </a:p>
          <a:p>
            <a:pPr algn="ctr" eaLnBrk="1" hangingPunct="1">
              <a:lnSpc>
                <a:spcPct val="90000"/>
              </a:lnSpc>
              <a:defRPr/>
            </a:pPr>
            <a:r>
              <a:rPr lang="th-TH" sz="36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รศ.</a:t>
            </a:r>
            <a:r>
              <a:rPr lang="en-US" sz="36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36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ชฎาพร   ฑีฆาอุตมากร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th-TH" sz="28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บรรยายโดย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th-TH" sz="28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อ.ดร.วรินทร  กังวานทิพย์</a:t>
            </a:r>
          </a:p>
          <a:p>
            <a:pPr algn="ctr" eaLnBrk="1" hangingPunct="1">
              <a:lnSpc>
                <a:spcPct val="90000"/>
              </a:lnSpc>
              <a:defRPr/>
            </a:pPr>
            <a:endParaRPr lang="th-TH" sz="3600" b="1" dirty="0">
              <a:solidFill>
                <a:srgbClr val="0000FF"/>
              </a:solidFill>
              <a:latin typeface="Browallia New" pitchFamily="34" charset="-34"/>
              <a:cs typeface="Browallia New" pitchFamily="34" charset="-34"/>
            </a:endParaRPr>
          </a:p>
          <a:p>
            <a:pPr algn="ctr" eaLnBrk="1" hangingPunct="1">
              <a:lnSpc>
                <a:spcPct val="90000"/>
              </a:lnSpc>
              <a:defRPr/>
            </a:pPr>
            <a:endParaRPr lang="th-TH" sz="4800" b="1" dirty="0">
              <a:solidFill>
                <a:srgbClr val="0000FF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3076" name="Picture 5" descr="MMj0356640000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908" y="1683181"/>
            <a:ext cx="3840479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1 -</a:t>
            </a:r>
            <a:fld id="{48F63A3B-78C7-47BE-AE5E-E10140E0464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889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altLang="th-TH" b="1" dirty="0">
                <a:solidFill>
                  <a:srgbClr val="0000FF"/>
                </a:solidFill>
                <a:cs typeface="Angsana New" panose="02020603050405020304" pitchFamily="18" charset="-34"/>
              </a:rPr>
              <a:t>สภาวิชาชีพบัญชี  ในพระบรมราชูปถัมภ์  (</a:t>
            </a:r>
            <a:r>
              <a:rPr lang="en-US" altLang="th-TH" b="1" dirty="0">
                <a:solidFill>
                  <a:srgbClr val="0000FF"/>
                </a:solidFill>
                <a:cs typeface="Angsana New" panose="02020603050405020304" pitchFamily="18" charset="-34"/>
              </a:rPr>
              <a:t>Thailand Federation of Accounting Professions </a:t>
            </a:r>
            <a:r>
              <a:rPr lang="th-TH" altLang="th-TH" b="1" dirty="0">
                <a:solidFill>
                  <a:srgbClr val="0000FF"/>
                </a:solidFill>
                <a:cs typeface="Angsana New" panose="02020603050405020304" pitchFamily="18" charset="-34"/>
              </a:rPr>
              <a:t>หรือ</a:t>
            </a:r>
            <a:r>
              <a:rPr lang="en-US" altLang="th-TH" b="1" dirty="0">
                <a:solidFill>
                  <a:srgbClr val="0000FF"/>
                </a:solidFill>
                <a:cs typeface="Angsana New" panose="02020603050405020304" pitchFamily="18" charset="-34"/>
              </a:rPr>
              <a:t> TFAC)</a:t>
            </a:r>
          </a:p>
          <a:p>
            <a:r>
              <a:rPr lang="th-TH" altLang="th-TH" b="1" dirty="0"/>
              <a:t>คณะกรรมการมาตรฐานการบัญชีระหว่างประเทศ</a:t>
            </a:r>
          </a:p>
          <a:p>
            <a:pPr>
              <a:buFontTx/>
              <a:buNone/>
            </a:pPr>
            <a:r>
              <a:rPr lang="th-TH" altLang="th-TH" b="1" dirty="0"/>
              <a:t>	(International  </a:t>
            </a:r>
            <a:r>
              <a:rPr lang="th-TH" altLang="th-TH" b="1" dirty="0" err="1"/>
              <a:t>Accounting</a:t>
            </a:r>
            <a:r>
              <a:rPr lang="th-TH" altLang="th-TH" b="1" dirty="0"/>
              <a:t>  </a:t>
            </a:r>
            <a:r>
              <a:rPr lang="th-TH" altLang="th-TH" b="1" dirty="0" err="1"/>
              <a:t>Standards</a:t>
            </a:r>
            <a:r>
              <a:rPr lang="th-TH" altLang="th-TH" b="1" dirty="0"/>
              <a:t> </a:t>
            </a:r>
            <a:r>
              <a:rPr lang="en-US" altLang="th-TH" b="1" dirty="0"/>
              <a:t>Board </a:t>
            </a:r>
            <a:r>
              <a:rPr lang="th-TH" altLang="th-TH" b="1" dirty="0"/>
              <a:t>หรือ  </a:t>
            </a:r>
            <a:r>
              <a:rPr lang="th-TH" altLang="th-TH" b="1" dirty="0" err="1"/>
              <a:t>IAS</a:t>
            </a:r>
            <a:r>
              <a:rPr lang="en-US" altLang="th-TH" b="1" dirty="0"/>
              <a:t>B</a:t>
            </a:r>
            <a:r>
              <a:rPr lang="th-TH" altLang="th-TH" b="1" dirty="0"/>
              <a:t>)</a:t>
            </a:r>
          </a:p>
          <a:p>
            <a:r>
              <a:rPr lang="th-TH" altLang="th-TH" b="1" dirty="0">
                <a:solidFill>
                  <a:srgbClr val="0000FF"/>
                </a:solidFill>
              </a:rPr>
              <a:t>คณะกรรมการกำหนดมาตรฐานการบัญชีของสหรัฐอเมริกา</a:t>
            </a:r>
          </a:p>
          <a:p>
            <a:pPr>
              <a:buFontTx/>
              <a:buNone/>
            </a:pPr>
            <a:r>
              <a:rPr lang="en-US" altLang="th-TH" b="1" dirty="0">
                <a:solidFill>
                  <a:srgbClr val="0000FF"/>
                </a:solidFill>
              </a:rPr>
              <a:t>	(Financial  Accounting  Standard  Board  </a:t>
            </a:r>
            <a:r>
              <a:rPr lang="th-TH" altLang="th-TH" b="1" dirty="0">
                <a:solidFill>
                  <a:srgbClr val="0000FF"/>
                </a:solidFill>
              </a:rPr>
              <a:t>หรือ  </a:t>
            </a:r>
            <a:r>
              <a:rPr lang="en-US" altLang="th-TH" b="1" dirty="0">
                <a:solidFill>
                  <a:srgbClr val="0000FF"/>
                </a:solidFill>
              </a:rPr>
              <a:t>FASB)</a:t>
            </a:r>
            <a:endParaRPr lang="th-TH" altLang="th-TH" b="1" dirty="0">
              <a:solidFill>
                <a:srgbClr val="0000FF"/>
              </a:solidFill>
            </a:endParaRPr>
          </a:p>
          <a:p>
            <a:r>
              <a:rPr lang="th-TH" altLang="th-TH" b="1" dirty="0"/>
              <a:t>สมาคมผู้สอบบัญชีรับอนุญาตของสหรัฐอเมริกา</a:t>
            </a:r>
          </a:p>
          <a:p>
            <a:pPr>
              <a:buFontTx/>
              <a:buNone/>
            </a:pPr>
            <a:r>
              <a:rPr lang="th-TH" altLang="th-TH" b="1" dirty="0"/>
              <a:t>	</a:t>
            </a:r>
            <a:r>
              <a:rPr lang="en-US" altLang="th-TH" b="1" dirty="0"/>
              <a:t>(American  </a:t>
            </a:r>
            <a:r>
              <a:rPr lang="en-US" altLang="th-TH" b="1" dirty="0" err="1"/>
              <a:t>Institue</a:t>
            </a:r>
            <a:r>
              <a:rPr lang="en-US" altLang="th-TH" b="1" dirty="0"/>
              <a:t>  of  Certified  Public  Accountants  </a:t>
            </a:r>
            <a:r>
              <a:rPr lang="th-TH" altLang="th-TH" b="1" dirty="0"/>
              <a:t>หรือ</a:t>
            </a:r>
            <a:r>
              <a:rPr lang="en-US" altLang="th-TH" b="1" dirty="0"/>
              <a:t> AICPA)</a:t>
            </a:r>
            <a:endParaRPr lang="th-TH" altLang="th-TH" b="1" dirty="0"/>
          </a:p>
          <a:p>
            <a:endParaRPr lang="th-TH" altLang="th-TH" b="1" dirty="0">
              <a:cs typeface="Angsana New" panose="02020603050405020304" pitchFamily="18" charset="-34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th-TH" b="1"/>
              <a:t>สถาบันหรือองค์กรที่เกี่ยวกับวิชาชีพการบัญชี</a:t>
            </a:r>
            <a:endParaRPr lang="th-TH" altLang="th-TH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58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435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435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" fill="hold"/>
                                        <p:tgtEl>
                                          <p:spTgt spid="435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" fill="hold"/>
                                        <p:tgtEl>
                                          <p:spTgt spid="435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" fill="hold"/>
                                        <p:tgtEl>
                                          <p:spTgt spid="435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" fill="hold"/>
                                        <p:tgtEl>
                                          <p:spTgt spid="435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" fill="hold"/>
                                        <p:tgtEl>
                                          <p:spTgt spid="435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" fill="hold"/>
                                        <p:tgtEl>
                                          <p:spTgt spid="435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" fill="hold"/>
                                        <p:tgtEl>
                                          <p:spTgt spid="435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" fill="hold"/>
                                        <p:tgtEl>
                                          <p:spTgt spid="435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" fill="hold"/>
                                        <p:tgtEl>
                                          <p:spTgt spid="435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" fill="hold"/>
                                        <p:tgtEl>
                                          <p:spTgt spid="435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" fill="hold"/>
                                        <p:tgtEl>
                                          <p:spTgt spid="435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" fill="hold"/>
                                        <p:tgtEl>
                                          <p:spTgt spid="435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203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02136" y="1054249"/>
            <a:ext cx="8165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800" b="1" dirty="0"/>
              <a:t>กรอบแนวคิดการรายงานทางการเงิน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70616" y="2388198"/>
            <a:ext cx="103058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FASB</a:t>
            </a:r>
            <a:r>
              <a:rPr lang="en-US" dirty="0"/>
              <a:t> </a:t>
            </a:r>
            <a:r>
              <a:rPr lang="th-TH" dirty="0"/>
              <a:t>(</a:t>
            </a:r>
            <a:r>
              <a:rPr lang="th-TH" altLang="th-TH" sz="3600" b="1" dirty="0">
                <a:solidFill>
                  <a:srgbClr val="0000FF"/>
                </a:solidFill>
              </a:rPr>
              <a:t>คณะกรรมการกำหนดมาตร</a:t>
            </a:r>
            <a:r>
              <a:rPr lang="th-TH" altLang="th-TH" sz="3600" b="1" dirty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ฐ</a:t>
            </a:r>
            <a:r>
              <a:rPr lang="th-TH" altLang="th-TH" sz="3600" b="1" dirty="0">
                <a:solidFill>
                  <a:srgbClr val="0000FF"/>
                </a:solidFill>
              </a:rPr>
              <a:t>านการบัญชีของสหรั</a:t>
            </a:r>
            <a:r>
              <a:rPr lang="th-TH" altLang="th-TH" sz="3600" b="1" dirty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ฐ</a:t>
            </a:r>
            <a:r>
              <a:rPr lang="th-TH" altLang="th-TH" sz="3600" b="1" dirty="0">
                <a:solidFill>
                  <a:srgbClr val="0000FF"/>
                </a:solidFill>
              </a:rPr>
              <a:t>อเมริกา)</a:t>
            </a:r>
          </a:p>
          <a:p>
            <a:r>
              <a:rPr lang="th-TH" altLang="th-TH" sz="3600" b="1" dirty="0">
                <a:solidFill>
                  <a:srgbClr val="0000FF"/>
                </a:solidFill>
              </a:rPr>
              <a:t>ออก</a:t>
            </a:r>
            <a:r>
              <a:rPr lang="th-TH" altLang="th-TH" sz="2400" b="1" dirty="0">
                <a:solidFill>
                  <a:srgbClr val="0000FF"/>
                </a:solidFill>
              </a:rPr>
              <a:t> </a:t>
            </a:r>
            <a:r>
              <a:rPr lang="en-US" altLang="th-TH" sz="2400" b="1" dirty="0">
                <a:solidFill>
                  <a:srgbClr val="0000FF"/>
                </a:solidFill>
              </a:rPr>
              <a:t>US </a:t>
            </a:r>
            <a:r>
              <a:rPr lang="en-US" altLang="th-TH" sz="3600" b="1" dirty="0">
                <a:solidFill>
                  <a:srgbClr val="0000FF"/>
                </a:solidFill>
              </a:rPr>
              <a:t>GAAP (Generally Accepted Accounting Principal </a:t>
            </a:r>
            <a:r>
              <a:rPr lang="th-TH" altLang="th-TH" sz="3600" b="1" dirty="0">
                <a:solidFill>
                  <a:srgbClr val="0000FF"/>
                </a:solidFill>
              </a:rPr>
              <a:t>หรือ หลักการบัญชีที่รับรองโดยทั่วไป</a:t>
            </a:r>
            <a:r>
              <a:rPr lang="en-US" altLang="th-TH" sz="3600" b="1" dirty="0">
                <a:solidFill>
                  <a:srgbClr val="0000FF"/>
                </a:solidFill>
              </a:rPr>
              <a:t>)</a:t>
            </a:r>
          </a:p>
          <a:p>
            <a:endParaRPr lang="th-TH" altLang="th-TH" sz="3600" b="1" dirty="0">
              <a:solidFill>
                <a:srgbClr val="0000FF"/>
              </a:solidFill>
            </a:endParaRPr>
          </a:p>
          <a:p>
            <a:r>
              <a:rPr lang="th-TH" sz="3600" dirty="0"/>
              <a:t>ปัจจุบัน แทบไม่ต้องดู </a:t>
            </a:r>
            <a:r>
              <a:rPr lang="en-US" sz="3600" dirty="0"/>
              <a:t> US GAAP </a:t>
            </a:r>
            <a:r>
              <a:rPr lang="th-TH" sz="3600" dirty="0"/>
              <a:t>แล้ว เพราะ </a:t>
            </a:r>
            <a:r>
              <a:rPr lang="en-US" sz="3600" dirty="0"/>
              <a:t>IFRS </a:t>
            </a:r>
            <a:r>
              <a:rPr lang="th-TH" sz="3600" dirty="0"/>
              <a:t>มีหลักการให้ไว้เกือบ</a:t>
            </a:r>
          </a:p>
          <a:p>
            <a:r>
              <a:rPr lang="th-TH" sz="3600" dirty="0"/>
              <a:t>ครบทุกรายการบัญชี</a:t>
            </a:r>
          </a:p>
        </p:txBody>
      </p:sp>
    </p:spTree>
    <p:extLst>
      <p:ext uri="{BB962C8B-B14F-4D97-AF65-F5344CB8AC3E}">
        <p14:creationId xmlns:p14="http://schemas.microsoft.com/office/powerpoint/2010/main" val="26740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08036" y="592586"/>
            <a:ext cx="9133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สภาวิชาชีพบัญชี</a:t>
            </a:r>
          </a:p>
          <a:p>
            <a:r>
              <a:rPr lang="th-TH" sz="3600" b="1" dirty="0">
                <a:latin typeface="Browallia New" pitchFamily="34" charset="-34"/>
                <a:cs typeface="Browallia New" pitchFamily="34" charset="-34"/>
              </a:rPr>
              <a:t>ยกระดับมาตรฐานการรายงานทางการเงินสู่  </a:t>
            </a:r>
            <a:r>
              <a:rPr lang="en-US" sz="36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IFRS</a:t>
            </a:r>
            <a:endParaRPr lang="th-TH" sz="3600" b="1" dirty="0">
              <a:solidFill>
                <a:srgbClr val="0000FF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12718" y="2049363"/>
            <a:ext cx="1128685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IFRS </a:t>
            </a:r>
            <a:r>
              <a:rPr lang="th-TH" sz="36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  </a:t>
            </a:r>
            <a:r>
              <a:rPr lang="en-US" sz="36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(International Financial Reporting Standards)</a:t>
            </a:r>
          </a:p>
          <a:p>
            <a:r>
              <a:rPr lang="th-TH" sz="3600" b="1" dirty="0">
                <a:latin typeface="Browallia New" pitchFamily="34" charset="-34"/>
                <a:cs typeface="Browallia New" pitchFamily="34" charset="-34"/>
              </a:rPr>
              <a:t>เป็นมาตรฐานการรายงานทางการเงินระหว่างประเทศ</a:t>
            </a:r>
          </a:p>
          <a:p>
            <a:endParaRPr lang="th-TH" sz="3600" b="1" dirty="0">
              <a:latin typeface="Browallia New" pitchFamily="34" charset="-34"/>
              <a:cs typeface="Browallia New" pitchFamily="34" charset="-34"/>
            </a:endParaRPr>
          </a:p>
          <a:p>
            <a:r>
              <a:rPr lang="th-TH" sz="36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องค์กรที่ออกมาตรฐานนี้ คือ</a:t>
            </a:r>
            <a:r>
              <a:rPr lang="en-US" sz="36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 IASB (International  Accounting Standard Board)</a:t>
            </a:r>
          </a:p>
          <a:p>
            <a:r>
              <a:rPr lang="th-TH" sz="36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เป็นมาตรฐานที่ยอมรับกันทั่วโลก เพื่อให้เป็นแนวทางการทำบัญชีและ</a:t>
            </a:r>
          </a:p>
          <a:p>
            <a:r>
              <a:rPr lang="th-TH" sz="36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การรายงานทางการเงินของกิจการต่าง ๆ ให้เป็นหลักการสากล</a:t>
            </a:r>
          </a:p>
          <a:p>
            <a:r>
              <a:rPr lang="th-TH" sz="36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มีมาตรฐานแบบเดียวกัน</a:t>
            </a:r>
            <a:endParaRPr lang="en-US" sz="3600" b="1" dirty="0">
              <a:solidFill>
                <a:srgbClr val="0000FF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52" y="322729"/>
            <a:ext cx="3001383" cy="217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56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56215" y="503700"/>
            <a:ext cx="767870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มาตรฐานการรายงานทางการเงินของไทย  หรือ  </a:t>
            </a:r>
            <a:r>
              <a:rPr lang="en-US" sz="3600" b="1" dirty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TFRS</a:t>
            </a:r>
          </a:p>
          <a:p>
            <a:r>
              <a:rPr lang="en-US" sz="2800" b="1" dirty="0">
                <a:latin typeface="Browallia New" pitchFamily="34" charset="-34"/>
                <a:cs typeface="Browallia New" pitchFamily="34" charset="-34"/>
              </a:rPr>
              <a:t>(Thailand Financial Reporting Standards) </a:t>
            </a:r>
            <a:endParaRPr lang="th-TH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56621" y="1687289"/>
            <a:ext cx="1143537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TFRS </a:t>
            </a:r>
            <a:r>
              <a:rPr lang="th-TH" sz="3200" b="1" dirty="0"/>
              <a:t>แบ่งเป็น  </a:t>
            </a:r>
          </a:p>
          <a:p>
            <a:r>
              <a:rPr lang="en-US" sz="3200" dirty="0">
                <a:solidFill>
                  <a:srgbClr val="0000FF"/>
                </a:solidFill>
              </a:rPr>
              <a:t>TFRS for PAEs </a:t>
            </a:r>
            <a:r>
              <a:rPr lang="en-US" sz="2000" b="1" dirty="0"/>
              <a:t>(Publicly Accountable Entities)</a:t>
            </a:r>
            <a:r>
              <a:rPr lang="th-TH" sz="2000" b="1" dirty="0"/>
              <a:t> </a:t>
            </a:r>
          </a:p>
          <a:p>
            <a:r>
              <a:rPr lang="th-TH" sz="2800" b="1" dirty="0">
                <a:solidFill>
                  <a:srgbClr val="0000FF"/>
                </a:solidFill>
              </a:rPr>
              <a:t>                                    คือ มาตรฐานการรายงานทางการเงินสำหรับกิจการที่มีส่วนได้เสียสาธารณะ</a:t>
            </a:r>
          </a:p>
          <a:p>
            <a:r>
              <a:rPr lang="en-US" sz="2800" b="1" dirty="0">
                <a:solidFill>
                  <a:srgbClr val="0000FF"/>
                </a:solidFill>
              </a:rPr>
              <a:t>TFRS for NPAEs </a:t>
            </a:r>
            <a:r>
              <a:rPr lang="en-US" sz="2000" b="1" dirty="0"/>
              <a:t>(Non - Publicly Accountable Entities) </a:t>
            </a:r>
            <a:endParaRPr lang="th-TH" sz="2000" b="1" dirty="0"/>
          </a:p>
          <a:p>
            <a:r>
              <a:rPr lang="th-TH" sz="2000" b="1" dirty="0"/>
              <a:t>                                                  </a:t>
            </a:r>
            <a:r>
              <a:rPr lang="th-TH" sz="2800" b="1" dirty="0">
                <a:solidFill>
                  <a:srgbClr val="0000FF"/>
                </a:solidFill>
              </a:rPr>
              <a:t>คือ มาตรฐานการรายงานทางการเงินสำหรับกิจการที่ไม่มีส่วนได้เสียสาธารณะ</a:t>
            </a:r>
          </a:p>
          <a:p>
            <a:endParaRPr lang="th-TH" dirty="0"/>
          </a:p>
          <a:p>
            <a:r>
              <a:rPr lang="th-TH" sz="3200" b="1" dirty="0">
                <a:latin typeface="Browallia New" pitchFamily="34" charset="-34"/>
                <a:cs typeface="Browallia New" pitchFamily="34" charset="-34"/>
              </a:rPr>
              <a:t>แนวทางการใช้มาตรฐานของ </a:t>
            </a:r>
            <a:r>
              <a:rPr lang="en-US" sz="3200" b="1" dirty="0">
                <a:latin typeface="Browallia New" pitchFamily="34" charset="-34"/>
                <a:cs typeface="Browallia New" pitchFamily="34" charset="-34"/>
              </a:rPr>
              <a:t>NPAEs</a:t>
            </a:r>
            <a:r>
              <a:rPr lang="th-TH" sz="3200" b="1" dirty="0">
                <a:latin typeface="Browallia New" pitchFamily="34" charset="-34"/>
                <a:cs typeface="Browallia New" pitchFamily="34" charset="-34"/>
              </a:rPr>
              <a:t> มี </a:t>
            </a:r>
            <a:r>
              <a:rPr lang="en-US" sz="3200" b="1" dirty="0">
                <a:latin typeface="Browallia New" pitchFamily="34" charset="-34"/>
                <a:cs typeface="Browallia New" pitchFamily="34" charset="-34"/>
              </a:rPr>
              <a:t>3 </a:t>
            </a:r>
            <a:r>
              <a:rPr lang="th-TH" sz="3200" b="1" dirty="0">
                <a:latin typeface="Browallia New" pitchFamily="34" charset="-34"/>
                <a:cs typeface="Browallia New" pitchFamily="34" charset="-34"/>
              </a:rPr>
              <a:t>แนวทาง</a:t>
            </a:r>
          </a:p>
          <a:p>
            <a:r>
              <a:rPr lang="th-TH" sz="3200" b="1" dirty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						</a:t>
            </a:r>
            <a:r>
              <a:rPr lang="en-US" sz="3200" b="1" dirty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1. </a:t>
            </a:r>
            <a:r>
              <a:rPr lang="th-TH" sz="3200" b="1" dirty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ใช้มาตรฐานชุดเล็ก</a:t>
            </a:r>
          </a:p>
          <a:p>
            <a:r>
              <a:rPr lang="th-TH" sz="3200" b="1" dirty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						</a:t>
            </a:r>
            <a:r>
              <a:rPr lang="en-US" sz="3200" b="1" dirty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2. </a:t>
            </a:r>
            <a:r>
              <a:rPr lang="th-TH" sz="3200" b="1" dirty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ใช้มาตรฐานชุดใหญ่ทั้งชุด</a:t>
            </a:r>
          </a:p>
          <a:p>
            <a:r>
              <a:rPr lang="th-TH" sz="3200" b="1" dirty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					      </a:t>
            </a:r>
            <a:r>
              <a:rPr lang="en-US" sz="3200" b="1" dirty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3. </a:t>
            </a:r>
            <a:r>
              <a:rPr lang="th-TH" sz="3200" b="1" dirty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ใช้ชุดเล็กผสมกับชุดใหญ่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272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645459" y="1492087"/>
            <a:ext cx="109728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th-TH" altLang="th-TH" sz="4400" b="1">
                <a:latin typeface="Browallia New" panose="020B0604020202020204" pitchFamily="34" charset="-34"/>
                <a:cs typeface="Browallia New" panose="020B0604020202020204" pitchFamily="34" charset="-34"/>
              </a:rPr>
              <a:t>ผู้ใช้ข้อมูลทางบัญชี</a:t>
            </a: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123938" y="2376767"/>
            <a:ext cx="540067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Browallia New" panose="020B0604020202020204" pitchFamily="34" charset="-34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Browallia New" panose="020B0604020202020204" pitchFamily="34" charset="-34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Browallia New" panose="020B0604020202020204" pitchFamily="34" charset="-34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Browallia New" panose="020B0604020202020204" pitchFamily="34" charset="-34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Browallia New" panose="020B06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Browallia New" panose="020B06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Browallia New" panose="020B06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Browallia New" panose="020B06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Browallia New" panose="020B0604020202020204" pitchFamily="34" charset="-34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th-TH" altLang="th-TH" sz="3600" b="1" dirty="0">
                <a:solidFill>
                  <a:srgbClr val="0000FF"/>
                </a:solidFill>
                <a:latin typeface="Browallia New" panose="020B0604020202020204" pitchFamily="34" charset="-34"/>
              </a:rPr>
              <a:t>  บุคคลภายใน  </a:t>
            </a:r>
            <a:r>
              <a:rPr lang="en-US" altLang="th-TH" sz="3600" b="1" dirty="0">
                <a:solidFill>
                  <a:srgbClr val="0000FF"/>
                </a:solidFill>
                <a:latin typeface="Browallia New" panose="020B0604020202020204" pitchFamily="34" charset="-34"/>
              </a:rPr>
              <a:t>(Internal  users)</a:t>
            </a:r>
            <a:r>
              <a:rPr lang="en-US" altLang="th-TH" sz="3600" dirty="0">
                <a:solidFill>
                  <a:srgbClr val="0000FF"/>
                </a:solidFill>
                <a:latin typeface="Browallia New" panose="020B0604020202020204" pitchFamily="34" charset="-34"/>
              </a:rPr>
              <a:t> </a:t>
            </a:r>
            <a:endParaRPr lang="th-TH" altLang="th-TH" sz="3600" dirty="0">
              <a:solidFill>
                <a:srgbClr val="0000FF"/>
              </a:solidFill>
              <a:latin typeface="Browallia New" panose="020B0604020202020204" pitchFamily="34" charset="-34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th-TH" altLang="th-TH" sz="3600" b="1" dirty="0">
                <a:solidFill>
                  <a:srgbClr val="0000FF"/>
                </a:solidFill>
                <a:latin typeface="Browallia New" panose="020B0604020202020204" pitchFamily="34" charset="-34"/>
              </a:rPr>
              <a:t>  บุคคลภายนอก </a:t>
            </a:r>
            <a:r>
              <a:rPr lang="en-US" altLang="th-TH" sz="3600" b="1" dirty="0">
                <a:solidFill>
                  <a:srgbClr val="0000FF"/>
                </a:solidFill>
                <a:latin typeface="Browallia New" panose="020B0604020202020204" pitchFamily="34" charset="-34"/>
              </a:rPr>
              <a:t>(External  users) </a:t>
            </a:r>
            <a:endParaRPr lang="th-TH" altLang="th-TH" sz="3600" b="1" dirty="0">
              <a:solidFill>
                <a:srgbClr val="0000FF"/>
              </a:solidFill>
              <a:latin typeface="Browallia New" panose="020B0604020202020204" pitchFamily="34" charset="-34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th-TH" altLang="th-TH" sz="3600" b="1" dirty="0">
              <a:solidFill>
                <a:srgbClr val="0000FF"/>
              </a:solidFill>
              <a:latin typeface="Browallia New" panose="020B0604020202020204" pitchFamily="34" charset="-34"/>
            </a:endParaRPr>
          </a:p>
        </p:txBody>
      </p:sp>
      <p:pic>
        <p:nvPicPr>
          <p:cNvPr id="4101" name="Picture 5" descr="MMj0236462000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11" y="1211431"/>
            <a:ext cx="1722437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6696"/>
            <a:ext cx="12192000" cy="236130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414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/>
      <p:bldP spid="3789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2423592" y="1052737"/>
            <a:ext cx="9144000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Browallia New" panose="020B0604020202020204" pitchFamily="34" charset="-34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Browallia New" panose="020B0604020202020204" pitchFamily="34" charset="-34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Browallia New" panose="020B0604020202020204" pitchFamily="34" charset="-34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Browallia New" panose="020B0604020202020204" pitchFamily="34" charset="-34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Browallia New" panose="020B06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Browallia New" panose="020B06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Browallia New" panose="020B06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Browallia New" panose="020B06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Browallia New" panose="020B0604020202020204" pitchFamily="34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altLang="th-TH" sz="1800" dirty="0">
                <a:cs typeface="Angsana New" panose="02020603050405020304" pitchFamily="18" charset="-34"/>
              </a:rPr>
              <a:t> </a:t>
            </a:r>
            <a:r>
              <a:rPr lang="th-TH" altLang="th-TH" b="1" dirty="0">
                <a:latin typeface="Browallia New" panose="020B0604020202020204" pitchFamily="34" charset="-34"/>
              </a:rPr>
              <a:t>บุคคลภายใน</a:t>
            </a:r>
            <a:r>
              <a:rPr lang="th-TH" altLang="th-TH" dirty="0">
                <a:latin typeface="Browallia New" panose="020B0604020202020204" pitchFamily="34" charset="-34"/>
              </a:rPr>
              <a:t>  </a:t>
            </a:r>
            <a:r>
              <a:rPr lang="en-US" altLang="th-TH" b="1" dirty="0">
                <a:latin typeface="Browallia New" panose="020B0604020202020204" pitchFamily="34" charset="-34"/>
              </a:rPr>
              <a:t>(Internal  users) </a:t>
            </a:r>
            <a:endParaRPr lang="th-TH" altLang="th-TH" b="1" dirty="0">
              <a:latin typeface="Browallia New" panose="020B0604020202020204" pitchFamily="34" charset="-34"/>
            </a:endParaRPr>
          </a:p>
          <a:p>
            <a:pPr eaLnBrk="1" hangingPunct="1">
              <a:spcBef>
                <a:spcPct val="50000"/>
              </a:spcBef>
            </a:pPr>
            <a:r>
              <a:rPr lang="th-TH" altLang="th-TH" b="1" dirty="0">
                <a:latin typeface="Browallia New" panose="020B0604020202020204" pitchFamily="34" charset="-34"/>
              </a:rPr>
              <a:t>ได้แก่  </a:t>
            </a:r>
            <a:r>
              <a:rPr lang="th-TH" altLang="th-TH" b="1" dirty="0">
                <a:solidFill>
                  <a:srgbClr val="0000FF"/>
                </a:solidFill>
                <a:latin typeface="Browallia New" panose="020B0604020202020204" pitchFamily="34" charset="-34"/>
              </a:rPr>
              <a:t>ประธานกรรมการบริหาร       </a:t>
            </a:r>
          </a:p>
          <a:p>
            <a:pPr eaLnBrk="1" hangingPunct="1">
              <a:spcBef>
                <a:spcPct val="50000"/>
              </a:spcBef>
            </a:pPr>
            <a:r>
              <a:rPr lang="th-TH" altLang="th-TH" b="1" dirty="0">
                <a:solidFill>
                  <a:srgbClr val="0000FF"/>
                </a:solidFill>
                <a:latin typeface="Browallia New" panose="020B0604020202020204" pitchFamily="34" charset="-34"/>
              </a:rPr>
              <a:t>	 ฝ่ายบริหารของกิจการ         	 </a:t>
            </a:r>
          </a:p>
          <a:p>
            <a:pPr eaLnBrk="1" hangingPunct="1">
              <a:spcBef>
                <a:spcPct val="50000"/>
              </a:spcBef>
            </a:pPr>
            <a:r>
              <a:rPr lang="th-TH" altLang="th-TH" b="1" dirty="0">
                <a:solidFill>
                  <a:srgbClr val="0000FF"/>
                </a:solidFill>
                <a:latin typeface="Browallia New" panose="020B0604020202020204" pitchFamily="34" charset="-34"/>
              </a:rPr>
              <a:t>	 ผู้จัดการ         พนักงาน           เจ้าหน้าที่</a:t>
            </a:r>
            <a:r>
              <a:rPr lang="en-US" altLang="th-TH" b="1" dirty="0">
                <a:solidFill>
                  <a:srgbClr val="0000FF"/>
                </a:solidFill>
                <a:latin typeface="Browallia New" panose="020B0604020202020204" pitchFamily="34" charset="-34"/>
              </a:rPr>
              <a:t> </a:t>
            </a:r>
            <a:endParaRPr lang="th-TH" altLang="th-TH" b="1" dirty="0">
              <a:solidFill>
                <a:srgbClr val="0000FF"/>
              </a:solidFill>
              <a:latin typeface="Browallia New" panose="020B0604020202020204" pitchFamily="34" charset="-34"/>
            </a:endParaRPr>
          </a:p>
        </p:txBody>
      </p:sp>
      <p:pic>
        <p:nvPicPr>
          <p:cNvPr id="6147" name="Picture 7" descr="MMj0303422000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4941888"/>
            <a:ext cx="863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060" y="5056766"/>
            <a:ext cx="12278060" cy="18012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139257"/>
      </p:ext>
    </p:extLst>
  </p:cSld>
  <p:clrMapOvr>
    <a:masterClrMapping/>
  </p:clrMapOvr>
  <p:transition>
    <p:pull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3359697" y="1700809"/>
            <a:ext cx="6911975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Browallia New" panose="020B0604020202020204" pitchFamily="34" charset="-34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Browallia New" panose="020B0604020202020204" pitchFamily="34" charset="-34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Browallia New" panose="020B0604020202020204" pitchFamily="34" charset="-34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Browallia New" panose="020B0604020202020204" pitchFamily="34" charset="-34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Browallia New" panose="020B06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Browallia New" panose="020B06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Browallia New" panose="020B06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Browallia New" panose="020B06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Browallia New" panose="020B0604020202020204" pitchFamily="34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altLang="th-TH" b="1" dirty="0">
                <a:latin typeface="Browallia New" panose="020B0604020202020204" pitchFamily="34" charset="-34"/>
              </a:rPr>
              <a:t>บุคคลภายนอก</a:t>
            </a:r>
            <a:r>
              <a:rPr lang="th-TH" altLang="th-TH" dirty="0">
                <a:latin typeface="Browallia New" panose="020B0604020202020204" pitchFamily="34" charset="-34"/>
              </a:rPr>
              <a:t>  </a:t>
            </a:r>
            <a:r>
              <a:rPr lang="en-US" altLang="th-TH" dirty="0">
                <a:latin typeface="Browallia New" panose="020B0604020202020204" pitchFamily="34" charset="-34"/>
              </a:rPr>
              <a:t>(External  users) </a:t>
            </a:r>
            <a:endParaRPr lang="th-TH" altLang="th-TH" dirty="0">
              <a:latin typeface="Browallia New" panose="020B0604020202020204" pitchFamily="34" charset="-34"/>
            </a:endParaRPr>
          </a:p>
          <a:p>
            <a:pPr eaLnBrk="1" hangingPunct="1">
              <a:spcBef>
                <a:spcPct val="50000"/>
              </a:spcBef>
            </a:pPr>
            <a:r>
              <a:rPr lang="th-TH" altLang="th-TH" b="1" dirty="0">
                <a:latin typeface="Browallia New" panose="020B0604020202020204" pitchFamily="34" charset="-34"/>
              </a:rPr>
              <a:t>ได้แก่   </a:t>
            </a:r>
            <a:r>
              <a:rPr lang="th-TH" altLang="th-TH" b="1" dirty="0">
                <a:solidFill>
                  <a:srgbClr val="0000FF"/>
                </a:solidFill>
                <a:latin typeface="Browallia New" panose="020B0604020202020204" pitchFamily="34" charset="-34"/>
              </a:rPr>
              <a:t>รัฐบาล                     เจ้าหนี้    </a:t>
            </a:r>
          </a:p>
          <a:p>
            <a:pPr eaLnBrk="1" hangingPunct="1">
              <a:spcBef>
                <a:spcPct val="50000"/>
              </a:spcBef>
            </a:pPr>
            <a:r>
              <a:rPr lang="th-TH" altLang="th-TH" b="1" dirty="0">
                <a:solidFill>
                  <a:srgbClr val="0000FF"/>
                </a:solidFill>
                <a:latin typeface="Browallia New" panose="020B0604020202020204" pitchFamily="34" charset="-34"/>
              </a:rPr>
              <a:t>	  นักลงทุน                  นักศึกษา </a:t>
            </a:r>
          </a:p>
        </p:txBody>
      </p:sp>
      <p:pic>
        <p:nvPicPr>
          <p:cNvPr id="5123" name="Picture 7" descr="MMj0282781000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4941889"/>
            <a:ext cx="1276350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" y="4862456"/>
            <a:ext cx="12181242" cy="199554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031631"/>
      </p:ext>
    </p:extLst>
  </p:cSld>
  <p:clrMapOvr>
    <a:masterClrMapping/>
  </p:clrMapOvr>
  <p:transition>
    <p:pull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2392680" y="2450612"/>
            <a:ext cx="8458200" cy="3381375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th-TH" dirty="0"/>
              <a:t>	</a:t>
            </a:r>
            <a:r>
              <a:rPr lang="th-TH" sz="48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BrowalliaUPC" pitchFamily="34" charset="-34"/>
                <a:cs typeface="BrowalliaUPC" pitchFamily="34" charset="-34"/>
              </a:rPr>
              <a:t>งบการเงิน</a:t>
            </a:r>
            <a:r>
              <a:rPr lang="th-TH" dirty="0">
                <a:latin typeface="BrowalliaUPC" pitchFamily="34" charset="-34"/>
                <a:cs typeface="BrowalliaUPC" pitchFamily="34" charset="-34"/>
              </a:rPr>
              <a:t>  </a:t>
            </a:r>
            <a:r>
              <a:rPr lang="th-TH" sz="4000" b="1" dirty="0">
                <a:latin typeface="BrowalliaUPC" pitchFamily="34" charset="-34"/>
                <a:cs typeface="BrowalliaUPC" pitchFamily="34" charset="-34"/>
              </a:rPr>
              <a:t>เป็นรายงานทางการบัญชีแสดงข้อมูลที่ผ่านกระบวนการทางบัญชี  </a:t>
            </a:r>
          </a:p>
          <a:p>
            <a:pPr eaLnBrk="1" hangingPunct="1">
              <a:buFontTx/>
              <a:buNone/>
              <a:defRPr/>
            </a:pPr>
            <a:r>
              <a:rPr lang="th-TH" sz="4000" b="1" dirty="0">
                <a:latin typeface="BrowalliaUPC" pitchFamily="34" charset="-34"/>
                <a:cs typeface="BrowalliaUPC" pitchFamily="34" charset="-34"/>
              </a:rPr>
              <a:t>	</a:t>
            </a:r>
          </a:p>
          <a:p>
            <a:pPr lvl="2" eaLnBrk="1" hangingPunct="1">
              <a:buFontTx/>
              <a:buChar char="-"/>
              <a:defRPr/>
            </a:pPr>
            <a:endParaRPr lang="th-TH" sz="3500" b="1" dirty="0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024063" y="92868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h-TH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itchFamily="34" charset="-34"/>
                <a:cs typeface="BrowalliaUPC" pitchFamily="34" charset="-34"/>
              </a:rPr>
              <a:t>งบการเงิน </a:t>
            </a:r>
            <a:br>
              <a:rPr lang="th-TH" b="1" dirty="0">
                <a:solidFill>
                  <a:srgbClr val="FF0000"/>
                </a:solidFill>
                <a:latin typeface="Algerian" pitchFamily="82" charset="0"/>
              </a:rPr>
            </a:br>
            <a:r>
              <a:rPr lang="th-TH" b="1" dirty="0">
                <a:solidFill>
                  <a:srgbClr val="FF0000"/>
                </a:solidFill>
                <a:latin typeface="Algerian" pitchFamily="82" charset="0"/>
              </a:rPr>
              <a:t>  </a:t>
            </a:r>
            <a:r>
              <a:rPr lang="en-US" b="1" dirty="0">
                <a:solidFill>
                  <a:srgbClr val="FF0000"/>
                </a:solidFill>
                <a:latin typeface="Algerian" pitchFamily="82" charset="0"/>
              </a:rPr>
              <a:t>(Financial  Statement)</a:t>
            </a:r>
            <a:endParaRPr lang="th-TH" b="1" dirty="0">
              <a:solidFill>
                <a:srgbClr val="FF0000"/>
              </a:solidFill>
              <a:latin typeface="Algerian" pitchFamily="8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092" y="4378362"/>
            <a:ext cx="12321092" cy="2479638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92937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1981200"/>
            <a:ext cx="8458200" cy="411480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th-TH" dirty="0"/>
              <a:t>	</a:t>
            </a:r>
            <a:endParaRPr lang="th-TH" sz="4000" b="1" dirty="0"/>
          </a:p>
          <a:p>
            <a:pPr eaLnBrk="1" hangingPunct="1">
              <a:buFontTx/>
              <a:buNone/>
              <a:defRPr/>
            </a:pPr>
            <a:r>
              <a:rPr lang="th-TH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วัตถุประสงค์ของงบการเงิน</a:t>
            </a:r>
          </a:p>
          <a:p>
            <a:pPr>
              <a:buNone/>
              <a:defRPr/>
            </a:pPr>
            <a:r>
              <a:rPr lang="th-TH" sz="4000" b="1" dirty="0"/>
              <a:t>		การให้ข้อมูลการเงินเกี่ยวกับ สินทรัพย์  หนี้สิน ส่วนของเจ้าของ  รายได้และค่าใช้จ่าย ของกิจการที่เสนอรายงานซึ่งมีประโยชน์ต่อผู้ใช้งบการเงิน</a:t>
            </a:r>
          </a:p>
          <a:p>
            <a:pPr eaLnBrk="1" hangingPunct="1">
              <a:buFontTx/>
              <a:buNone/>
              <a:defRPr/>
            </a:pPr>
            <a:r>
              <a:rPr lang="th-TH" sz="4000" b="1" dirty="0"/>
              <a:t>	</a:t>
            </a:r>
          </a:p>
          <a:p>
            <a:pPr lvl="2" eaLnBrk="1" hangingPunct="1">
              <a:buFontTx/>
              <a:buChar char="-"/>
              <a:defRPr/>
            </a:pPr>
            <a:endParaRPr lang="th-TH" sz="3500" b="1" dirty="0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25" y="214314"/>
            <a:ext cx="8229600" cy="1857375"/>
          </a:xfrm>
        </p:spPr>
        <p:txBody>
          <a:bodyPr/>
          <a:lstStyle/>
          <a:p>
            <a:pPr eaLnBrk="1" hangingPunct="1">
              <a:defRPr/>
            </a:pPr>
            <a:r>
              <a:rPr lang="th-TH" sz="6000" b="1" dirty="0">
                <a:solidFill>
                  <a:srgbClr val="FF0000"/>
                </a:solidFill>
              </a:rPr>
              <a:t>งบการเงิน </a:t>
            </a:r>
            <a:br>
              <a:rPr lang="th-TH" b="1" dirty="0">
                <a:solidFill>
                  <a:srgbClr val="FF0000"/>
                </a:solidFill>
              </a:rPr>
            </a:br>
            <a:r>
              <a:rPr lang="th-TH" b="1" dirty="0">
                <a:solidFill>
                  <a:srgbClr val="FF0000"/>
                </a:solidFill>
              </a:rPr>
              <a:t>  </a:t>
            </a:r>
            <a:r>
              <a:rPr lang="en-US" b="1" dirty="0">
                <a:solidFill>
                  <a:srgbClr val="FF0000"/>
                </a:solidFill>
              </a:rPr>
              <a:t>(Financial  Statement)</a:t>
            </a:r>
            <a:endParaRPr lang="th-TH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9656"/>
            <a:ext cx="12192000" cy="159145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92496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19649" y="797153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th-TH" sz="6000" b="1" dirty="0">
                <a:solidFill>
                  <a:srgbClr val="0000FF"/>
                </a:solidFill>
              </a:rPr>
              <a:t>งบการเงิน </a:t>
            </a:r>
            <a:br>
              <a:rPr lang="th-TH" sz="6000" b="1" dirty="0"/>
            </a:br>
            <a:r>
              <a:rPr lang="th-TH" b="1" dirty="0"/>
              <a:t>  </a:t>
            </a:r>
            <a:r>
              <a:rPr lang="en-US" b="1" dirty="0"/>
              <a:t>(Financial  Statement)</a:t>
            </a:r>
            <a:endParaRPr lang="th-TH" b="1" dirty="0"/>
          </a:p>
        </p:txBody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7251" y="2428875"/>
            <a:ext cx="10363200" cy="4114800"/>
          </a:xfrm>
        </p:spPr>
        <p:txBody>
          <a:bodyPr/>
          <a:lstStyle/>
          <a:p>
            <a:pPr>
              <a:buFontTx/>
              <a:buNone/>
            </a:pPr>
            <a:r>
              <a:rPr lang="th-TH" dirty="0"/>
              <a:t>	</a:t>
            </a:r>
            <a:r>
              <a:rPr lang="th-TH" sz="4000" b="1" dirty="0">
                <a:solidFill>
                  <a:srgbClr val="006600"/>
                </a:solidFill>
              </a:rPr>
              <a:t>รายงานทางการบัญชีแสดงข้อมูลที่ผ่านกระบวนการทางบัญชีในรูปของงบการเงิน  ประกอบด้วย</a:t>
            </a:r>
          </a:p>
          <a:p>
            <a:pPr lvl="2">
              <a:buFontTx/>
              <a:buChar char="-"/>
            </a:pPr>
            <a:r>
              <a:rPr lang="th-TH" sz="4000" b="1" dirty="0">
                <a:solidFill>
                  <a:srgbClr val="002060"/>
                </a:solidFill>
              </a:rPr>
              <a:t>งบแสดง</a:t>
            </a:r>
            <a:r>
              <a:rPr lang="th-TH" sz="40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ฐ</a:t>
            </a:r>
            <a:r>
              <a:rPr lang="th-TH" sz="4000" b="1" dirty="0">
                <a:solidFill>
                  <a:srgbClr val="002060"/>
                </a:solidFill>
              </a:rPr>
              <a:t>านะการเงิน หรือ งบดุล           งบ</a:t>
            </a:r>
            <a:r>
              <a:rPr lang="th-TH" sz="40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ฐ</a:t>
            </a:r>
            <a:r>
              <a:rPr lang="th-TH" sz="4000" b="1" dirty="0">
                <a:solidFill>
                  <a:srgbClr val="002060"/>
                </a:solidFill>
              </a:rPr>
              <a:t>านะการเงิน</a:t>
            </a:r>
          </a:p>
          <a:p>
            <a:pPr lvl="2">
              <a:buFontTx/>
              <a:buChar char="-"/>
            </a:pPr>
            <a:r>
              <a:rPr lang="th-TH" sz="4000" b="1" dirty="0">
                <a:solidFill>
                  <a:srgbClr val="002060"/>
                </a:solidFill>
              </a:rPr>
              <a:t>งบกำไรขาดทุน หรือ งบกำไรขาดทุนเบ็ดเสร็จ           </a:t>
            </a:r>
          </a:p>
          <a:p>
            <a:pPr marL="630936" lvl="2" indent="0">
              <a:buNone/>
            </a:pPr>
            <a:r>
              <a:rPr lang="th-TH" sz="4000" b="1" dirty="0">
                <a:solidFill>
                  <a:srgbClr val="002060"/>
                </a:solidFill>
              </a:rPr>
              <a:t>   งบผลการดำเนินงานการเงิน</a:t>
            </a:r>
            <a:endParaRPr lang="th-TH" sz="4000" b="1" dirty="0">
              <a:solidFill>
                <a:srgbClr val="006600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7037012" y="382957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351213"/>
            <a:ext cx="165100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423" y="4402452"/>
            <a:ext cx="1049338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170438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3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3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3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3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3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3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3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3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3395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1" name="Rectangle 2051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h-TH" altLang="th-TH" b="1" dirty="0"/>
              <a:t>ครั้งที่  1    ความรู้ทั่วไปเกี่ยวกับการบัญชี งบการเงินและการจำแนกประเภทบัญชี</a:t>
            </a:r>
          </a:p>
          <a:p>
            <a:r>
              <a:rPr lang="th-TH" altLang="th-TH" b="1" dirty="0"/>
              <a:t>ครั้งที่  </a:t>
            </a:r>
            <a:r>
              <a:rPr lang="en-US" altLang="th-TH" b="1" dirty="0"/>
              <a:t>2  </a:t>
            </a:r>
            <a:r>
              <a:rPr lang="th-TH" altLang="th-TH" b="1" dirty="0"/>
              <a:t>การวิเคราะห์รายการค้า</a:t>
            </a:r>
          </a:p>
          <a:p>
            <a:r>
              <a:rPr lang="th-TH" altLang="th-TH" b="1" dirty="0"/>
              <a:t>ครั้งที่  </a:t>
            </a:r>
            <a:r>
              <a:rPr lang="en-US" altLang="th-TH" b="1" dirty="0"/>
              <a:t>3</a:t>
            </a:r>
            <a:r>
              <a:rPr lang="th-TH" altLang="th-TH" b="1" dirty="0"/>
              <a:t>   การบันทึกบัญชี</a:t>
            </a:r>
          </a:p>
          <a:p>
            <a:r>
              <a:rPr lang="th-TH" altLang="th-TH" b="1" dirty="0"/>
              <a:t>ครั้งที่  </a:t>
            </a:r>
            <a:r>
              <a:rPr lang="en-US" altLang="th-TH" b="1" dirty="0"/>
              <a:t>4</a:t>
            </a:r>
            <a:r>
              <a:rPr lang="th-TH" altLang="th-TH" b="1" dirty="0"/>
              <a:t>   การบันทึกรายการค้าของกิจการให้บริการ</a:t>
            </a:r>
          </a:p>
          <a:p>
            <a:r>
              <a:rPr lang="th-TH" altLang="th-TH" b="1" dirty="0"/>
              <a:t>ครั้งที</a:t>
            </a:r>
            <a:r>
              <a:rPr lang="en-US" altLang="th-TH" b="1" dirty="0"/>
              <a:t> 5  </a:t>
            </a:r>
            <a:r>
              <a:rPr lang="th-TH" altLang="th-TH" b="1" dirty="0"/>
              <a:t> การจัดทำงบการเงิน</a:t>
            </a:r>
            <a:r>
              <a:rPr lang="en-US" altLang="th-TH" b="1" dirty="0"/>
              <a:t>  </a:t>
            </a:r>
            <a:endParaRPr lang="th-TH" altLang="th-TH" b="1" dirty="0"/>
          </a:p>
          <a:p>
            <a:r>
              <a:rPr lang="th-TH" altLang="th-TH" b="1" dirty="0"/>
              <a:t>ครั้งที่  </a:t>
            </a:r>
            <a:r>
              <a:rPr lang="en-US" altLang="th-TH" b="1" dirty="0"/>
              <a:t>6  </a:t>
            </a:r>
            <a:r>
              <a:rPr lang="th-TH" altLang="th-TH" b="1" dirty="0"/>
              <a:t>การบันทึกรายการค้าของกิจการจำหน่ายสินค้า</a:t>
            </a:r>
          </a:p>
          <a:p>
            <a:r>
              <a:rPr lang="th-TH" altLang="th-TH" b="1" dirty="0"/>
              <a:t>ครั้งที่ </a:t>
            </a:r>
            <a:r>
              <a:rPr lang="en-US" altLang="th-TH" b="1" dirty="0"/>
              <a:t> 7  </a:t>
            </a:r>
            <a:r>
              <a:rPr lang="th-TH" altLang="th-TH" b="1" dirty="0"/>
              <a:t>การปรับปรุงรายการบัญชี</a:t>
            </a:r>
          </a:p>
          <a:p>
            <a:r>
              <a:rPr lang="th-TH" altLang="th-TH" b="1" dirty="0"/>
              <a:t>ครั้งที่ </a:t>
            </a:r>
            <a:r>
              <a:rPr lang="en-US" altLang="th-TH" b="1" dirty="0"/>
              <a:t> 8  </a:t>
            </a:r>
            <a:r>
              <a:rPr lang="th-TH" altLang="th-TH" b="1" dirty="0"/>
              <a:t>การปรับปรุงรายการบัญชีและกระดาษทำการ  </a:t>
            </a:r>
          </a:p>
          <a:p>
            <a:r>
              <a:rPr lang="th-TH" altLang="th-TH" b="1" dirty="0"/>
              <a:t>ครั้งที่  </a:t>
            </a:r>
            <a:r>
              <a:rPr lang="en-US" altLang="th-TH" b="1" dirty="0"/>
              <a:t>9</a:t>
            </a:r>
            <a:r>
              <a:rPr lang="th-TH" altLang="th-TH" b="1" dirty="0"/>
              <a:t>   กระดาษทำการและการปิดบัญชี</a:t>
            </a:r>
            <a:endParaRPr lang="en-US" altLang="th-TH" b="1" dirty="0"/>
          </a:p>
          <a:p>
            <a:r>
              <a:rPr lang="th-TH" altLang="th-TH" b="1" dirty="0"/>
              <a:t>ครั้งที่  </a:t>
            </a:r>
            <a:r>
              <a:rPr lang="en-US" altLang="th-TH" b="1" dirty="0"/>
              <a:t>10</a:t>
            </a:r>
            <a:r>
              <a:rPr lang="th-TH" altLang="th-TH" b="1"/>
              <a:t> สรุป  </a:t>
            </a:r>
            <a:endParaRPr lang="th-TH" altLang="th-TH" dirty="0"/>
          </a:p>
        </p:txBody>
      </p:sp>
      <p:sp>
        <p:nvSpPr>
          <p:cNvPr id="1027" name="Rectangle 2050"/>
          <p:cNvSpPr>
            <a:spLocks noGrp="1" noChangeArrowheads="1"/>
          </p:cNvSpPr>
          <p:nvPr>
            <p:ph type="title"/>
          </p:nvPr>
        </p:nvSpPr>
        <p:spPr>
          <a:xfrm>
            <a:off x="3273570" y="956599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th-TH" altLang="th-TH" b="1" dirty="0">
                <a:solidFill>
                  <a:srgbClr val="0000F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การบัญชีขั้นต้น  1</a:t>
            </a:r>
            <a:br>
              <a:rPr lang="th-TH" altLang="th-TH" b="1" dirty="0">
                <a:solidFill>
                  <a:srgbClr val="0000F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endParaRPr lang="th-TH" altLang="th-TH" b="1" dirty="0">
              <a:solidFill>
                <a:srgbClr val="0000FF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aphicFrame>
        <p:nvGraphicFramePr>
          <p:cNvPr id="1026" name="Object 20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2767666"/>
              </p:ext>
            </p:extLst>
          </p:nvPr>
        </p:nvGraphicFramePr>
        <p:xfrm>
          <a:off x="7619999" y="2895601"/>
          <a:ext cx="2652273" cy="20421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39600" imgH="3497040" progId="MS_ClipArt_Gallery.2">
                  <p:embed/>
                </p:oleObj>
              </mc:Choice>
              <mc:Fallback>
                <p:oleObj name="Clip" r:id="rId2" imgW="4539600" imgH="3497040" progId="MS_ClipArt_Gallery.2">
                  <p:embed/>
                  <p:pic>
                    <p:nvPicPr>
                      <p:cNvPr id="1026" name="Object 2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19999" y="2895601"/>
                        <a:ext cx="2652273" cy="20421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5304825" cy="365125"/>
          </a:xfrm>
        </p:spPr>
        <p:txBody>
          <a:bodyPr/>
          <a:lstStyle/>
          <a:p>
            <a:r>
              <a:rPr lang="en-US" dirty="0"/>
              <a:t>ACC1101  Assoc. Professor </a:t>
            </a:r>
            <a:r>
              <a:rPr lang="en-US" dirty="0" err="1"/>
              <a:t>Chadaporn</a:t>
            </a:r>
            <a:r>
              <a:rPr lang="en-US" dirty="0"/>
              <a:t>  </a:t>
            </a:r>
            <a:r>
              <a:rPr lang="en-US" dirty="0" err="1"/>
              <a:t>Teeka-uttamakorn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58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7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7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7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7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7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7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7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7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7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7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7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7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7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7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37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37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7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7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37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7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251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04856" y="914400"/>
            <a:ext cx="1001537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>
                <a:latin typeface="Browallia New" pitchFamily="34" charset="-34"/>
                <a:cs typeface="Browallia New" pitchFamily="34" charset="-34"/>
              </a:rPr>
              <a:t>งบแสดงฐานะการเงิน (</a:t>
            </a:r>
            <a:r>
              <a:rPr lang="en-US" sz="4400" b="1" dirty="0">
                <a:latin typeface="Browallia New" pitchFamily="34" charset="-34"/>
                <a:cs typeface="Browallia New" pitchFamily="34" charset="-34"/>
              </a:rPr>
              <a:t>Statement of Financial Position)</a:t>
            </a:r>
            <a:r>
              <a:rPr lang="th-TH" sz="4400" b="1" dirty="0">
                <a:latin typeface="Browallia New" pitchFamily="34" charset="-34"/>
                <a:cs typeface="Browallia New" pitchFamily="34" charset="-34"/>
              </a:rPr>
              <a:t> </a:t>
            </a:r>
          </a:p>
          <a:p>
            <a:r>
              <a:rPr lang="th-TH" sz="44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หรือ งบดุล</a:t>
            </a:r>
          </a:p>
          <a:p>
            <a:endParaRPr lang="th-TH" sz="3200" b="1" dirty="0">
              <a:latin typeface="Browallia New" pitchFamily="34" charset="-34"/>
              <a:cs typeface="Browallia New" pitchFamily="34" charset="-34"/>
            </a:endParaRPr>
          </a:p>
          <a:p>
            <a:endParaRPr lang="th-TH" sz="3200" b="1" dirty="0">
              <a:latin typeface="Browallia New" pitchFamily="34" charset="-34"/>
              <a:cs typeface="Browallia New" pitchFamily="34" charset="-34"/>
            </a:endParaRPr>
          </a:p>
          <a:p>
            <a:r>
              <a:rPr lang="th-TH" sz="40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เป็นรายงานทางการเงินที่แสดงฐานะการเงินของกิจการ ณ วันใดวันหนึ่ง  ซึ่งประกอบด้วย สินทรัพย์ หนี้สินและส่วนของเจ้าของ</a:t>
            </a:r>
          </a:p>
          <a:p>
            <a:endParaRPr lang="th-TH" sz="4000" b="1" dirty="0">
              <a:solidFill>
                <a:srgbClr val="0000FF"/>
              </a:solidFill>
              <a:latin typeface="Browallia New" pitchFamily="34" charset="-34"/>
              <a:cs typeface="Browallia New" pitchFamily="34" charset="-34"/>
            </a:endParaRPr>
          </a:p>
          <a:p>
            <a:endParaRPr lang="th-TH" sz="3200" b="1" dirty="0">
              <a:latin typeface="Browallia New" pitchFamily="34" charset="-34"/>
              <a:cs typeface="Browall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6221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ท้ายกระดาษ 1">
            <a:extLst>
              <a:ext uri="{FF2B5EF4-FFF2-40B4-BE49-F238E27FC236}">
                <a16:creationId xmlns:a16="http://schemas.microsoft.com/office/drawing/2014/main" id="{A28AD8C5-70AB-8BE5-ED0B-0A90798E0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ACC1101   Assoc. Prof.  Chadaporn  Teeka-uttamakorn</a:t>
            </a:r>
            <a:endParaRPr lang="en-US" dirty="0"/>
          </a:p>
        </p:txBody>
      </p:sp>
      <p:sp>
        <p:nvSpPr>
          <p:cNvPr id="3" name="ตัวแทนหมายเลขสไลด์ 2">
            <a:extLst>
              <a:ext uri="{FF2B5EF4-FFF2-40B4-BE49-F238E27FC236}">
                <a16:creationId xmlns:a16="http://schemas.microsoft.com/office/drawing/2014/main" id="{2629931D-A941-7CE6-A022-0FB7E8EC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1948B4-EF79-496C-8EC8-02588FBCCA48}" type="slidenum">
              <a:rPr lang="en-US" altLang="th-TH" smtClean="0"/>
              <a:pPr>
                <a:defRPr/>
              </a:pPr>
              <a:t>21</a:t>
            </a:fld>
            <a:endParaRPr lang="en-US" altLang="th-TH"/>
          </a:p>
        </p:txBody>
      </p:sp>
      <p:pic>
        <p:nvPicPr>
          <p:cNvPr id="58372" name="รูปภาพ 4">
            <a:extLst>
              <a:ext uri="{FF2B5EF4-FFF2-40B4-BE49-F238E27FC236}">
                <a16:creationId xmlns:a16="http://schemas.microsoft.com/office/drawing/2014/main" id="{4DBD881A-D081-8EDF-006B-8396E9E1C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36525"/>
            <a:ext cx="7343775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รูปภาพ 6">
            <a:extLst>
              <a:ext uri="{FF2B5EF4-FFF2-40B4-BE49-F238E27FC236}">
                <a16:creationId xmlns:a16="http://schemas.microsoft.com/office/drawing/2014/main" id="{987E617F-DC8A-7F1C-A5A5-4513DBC8D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3789363"/>
            <a:ext cx="7343775" cy="29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ท้ายกระดาษ 1">
            <a:extLst>
              <a:ext uri="{FF2B5EF4-FFF2-40B4-BE49-F238E27FC236}">
                <a16:creationId xmlns:a16="http://schemas.microsoft.com/office/drawing/2014/main" id="{A4EF0AAC-356A-AF0E-F0A3-13AB0A732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ACC1101   Assoc. Prof.  Chadaporn  Teeka-uttamakorn</a:t>
            </a:r>
            <a:endParaRPr lang="en-US" dirty="0"/>
          </a:p>
        </p:txBody>
      </p:sp>
      <p:sp>
        <p:nvSpPr>
          <p:cNvPr id="3" name="ตัวแทนหมายเลขสไลด์ 2">
            <a:extLst>
              <a:ext uri="{FF2B5EF4-FFF2-40B4-BE49-F238E27FC236}">
                <a16:creationId xmlns:a16="http://schemas.microsoft.com/office/drawing/2014/main" id="{83CA6506-23B7-7F51-B0F0-D98F623AF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47BDDC-C855-4759-A53A-D3CE5D0D6559}" type="slidenum">
              <a:rPr lang="en-US" altLang="th-TH" smtClean="0"/>
              <a:pPr>
                <a:defRPr/>
              </a:pPr>
              <a:t>22</a:t>
            </a:fld>
            <a:endParaRPr lang="en-US" altLang="th-TH"/>
          </a:p>
        </p:txBody>
      </p:sp>
      <p:pic>
        <p:nvPicPr>
          <p:cNvPr id="60420" name="รูปภาพ 4">
            <a:extLst>
              <a:ext uri="{FF2B5EF4-FFF2-40B4-BE49-F238E27FC236}">
                <a16:creationId xmlns:a16="http://schemas.microsoft.com/office/drawing/2014/main" id="{C1135FE8-D7B0-36D0-C5D5-E11FD1E6F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762126"/>
            <a:ext cx="7488237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รูปภาพ 6">
            <a:extLst>
              <a:ext uri="{FF2B5EF4-FFF2-40B4-BE49-F238E27FC236}">
                <a16:creationId xmlns:a16="http://schemas.microsoft.com/office/drawing/2014/main" id="{15B37454-2CDD-BF26-169A-16E1EC470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476251"/>
            <a:ext cx="338455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7"/>
            <a:ext cx="10972800" cy="1511131"/>
          </a:xfrm>
        </p:spPr>
        <p:txBody>
          <a:bodyPr>
            <a:normAutofit fontScale="90000"/>
          </a:bodyPr>
          <a:lstStyle/>
          <a:p>
            <a:br>
              <a:rPr lang="th-TH" b="1" dirty="0"/>
            </a:br>
            <a:r>
              <a:rPr lang="th-TH" dirty="0">
                <a:solidFill>
                  <a:schemeClr val="tx1"/>
                </a:solidFill>
              </a:rPr>
              <a:t>งบกำไรขาดทุน </a:t>
            </a:r>
            <a:r>
              <a:rPr lang="th-TH" dirty="0">
                <a:solidFill>
                  <a:srgbClr val="0000FF"/>
                </a:solidFill>
              </a:rPr>
              <a:t>(</a:t>
            </a:r>
            <a:r>
              <a:rPr lang="en-US" dirty="0">
                <a:solidFill>
                  <a:srgbClr val="0000FF"/>
                </a:solidFill>
              </a:rPr>
              <a:t>Profit and Loss Statement)</a:t>
            </a:r>
            <a:br>
              <a:rPr lang="th-TH" b="1" dirty="0">
                <a:solidFill>
                  <a:srgbClr val="0000FF"/>
                </a:solidFill>
              </a:rPr>
            </a:br>
            <a:r>
              <a:rPr lang="th-TH" b="1" dirty="0">
                <a:solidFill>
                  <a:schemeClr val="tx1"/>
                </a:solidFill>
              </a:rPr>
              <a:t>หรือ งบกำไรขาดทุนเบ็ดเสร็จ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0797" y="2336202"/>
            <a:ext cx="10801349" cy="4114800"/>
          </a:xfrm>
        </p:spPr>
        <p:txBody>
          <a:bodyPr/>
          <a:lstStyle/>
          <a:p>
            <a:pPr>
              <a:buFontTx/>
              <a:buNone/>
            </a:pPr>
            <a:r>
              <a:rPr lang="th-TH" sz="4000" b="1" dirty="0">
                <a:solidFill>
                  <a:srgbClr val="002060"/>
                </a:solidFill>
              </a:rPr>
              <a:t>   เป็นรายงานทางการเงินที่แสดงให้เห็นถึงผลการดำเนินงานของกิจการในช่วงระยะเวลาหนึ่ง   ประกอบด้วย</a:t>
            </a:r>
          </a:p>
          <a:p>
            <a:pPr lvl="2">
              <a:buFont typeface="Monotype Sorts" pitchFamily="2" charset="2"/>
              <a:buChar char="\"/>
            </a:pPr>
            <a:r>
              <a:rPr lang="th-TH" sz="4000" b="1" dirty="0">
                <a:solidFill>
                  <a:srgbClr val="002060"/>
                </a:solidFill>
              </a:rPr>
              <a:t> รายได้</a:t>
            </a:r>
          </a:p>
          <a:p>
            <a:pPr lvl="2">
              <a:buFont typeface="Monotype Sorts" pitchFamily="2" charset="2"/>
              <a:buChar char="\"/>
            </a:pPr>
            <a:r>
              <a:rPr lang="th-TH" sz="4000" b="1" dirty="0">
                <a:solidFill>
                  <a:srgbClr val="002060"/>
                </a:solidFill>
              </a:rPr>
              <a:t>ค่าใช้จ่าย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1692168"/>
              </p:ext>
            </p:extLst>
          </p:nvPr>
        </p:nvGraphicFramePr>
        <p:xfrm>
          <a:off x="7030721" y="3694356"/>
          <a:ext cx="3534833" cy="204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39600" imgH="3497040" progId="MS_ClipArt_Gallery.2">
                  <p:embed/>
                </p:oleObj>
              </mc:Choice>
              <mc:Fallback>
                <p:oleObj name="Clip" r:id="rId2" imgW="4539600" imgH="349704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0721" y="3694356"/>
                        <a:ext cx="3534833" cy="204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69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 autoUpdateAnimBg="0"/>
      <p:bldP spid="51203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ท้ายกระดาษ 1">
            <a:extLst>
              <a:ext uri="{FF2B5EF4-FFF2-40B4-BE49-F238E27FC236}">
                <a16:creationId xmlns:a16="http://schemas.microsoft.com/office/drawing/2014/main" id="{1647EC2F-65F3-2396-B91D-5115A0184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ACC1101   Assoc. Prof.  Chadaporn  Teeka-uttamakorn</a:t>
            </a:r>
            <a:endParaRPr lang="en-US" dirty="0"/>
          </a:p>
        </p:txBody>
      </p:sp>
      <p:sp>
        <p:nvSpPr>
          <p:cNvPr id="3" name="ตัวแทนหมายเลขสไลด์ 2">
            <a:extLst>
              <a:ext uri="{FF2B5EF4-FFF2-40B4-BE49-F238E27FC236}">
                <a16:creationId xmlns:a16="http://schemas.microsoft.com/office/drawing/2014/main" id="{38EBE664-DF02-978E-16E2-3D3FC020D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F07DE-FAF5-4D82-8396-82D0C3440D58}" type="slidenum">
              <a:rPr lang="en-US" altLang="th-TH" smtClean="0"/>
              <a:pPr>
                <a:defRPr/>
              </a:pPr>
              <a:t>24</a:t>
            </a:fld>
            <a:endParaRPr lang="en-US" altLang="th-TH"/>
          </a:p>
        </p:txBody>
      </p:sp>
      <p:pic>
        <p:nvPicPr>
          <p:cNvPr id="57348" name="รูปภาพ 4">
            <a:extLst>
              <a:ext uri="{FF2B5EF4-FFF2-40B4-BE49-F238E27FC236}">
                <a16:creationId xmlns:a16="http://schemas.microsoft.com/office/drawing/2014/main" id="{4FFE1998-8FD1-9D21-156F-FE0E0B01D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476250"/>
            <a:ext cx="698500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th-TH" altLang="th-TH" sz="3600" b="1" dirty="0"/>
              <a:t>1. ความเกี่ยวข้องกับการตัดสินใจ</a:t>
            </a:r>
          </a:p>
          <a:p>
            <a:r>
              <a:rPr lang="en-US" altLang="th-TH" sz="2400" b="1" dirty="0"/>
              <a:t>2</a:t>
            </a:r>
            <a:r>
              <a:rPr lang="en-US" altLang="th-TH" sz="3600" b="1" dirty="0">
                <a:latin typeface="Browallia New" pitchFamily="34" charset="-34"/>
                <a:cs typeface="Browallia New" pitchFamily="34" charset="-34"/>
              </a:rPr>
              <a:t>.  </a:t>
            </a:r>
            <a:r>
              <a:rPr lang="th-TH" altLang="th-TH" sz="3600" b="1" dirty="0">
                <a:latin typeface="Browallia New" pitchFamily="34" charset="-34"/>
                <a:cs typeface="Browallia New" pitchFamily="34" charset="-34"/>
              </a:rPr>
              <a:t>ความมีสาระสำคัญ</a:t>
            </a:r>
          </a:p>
          <a:p>
            <a:r>
              <a:rPr lang="en-US" altLang="th-TH" sz="3600" b="1" dirty="0">
                <a:latin typeface="Browallia New" pitchFamily="34" charset="-34"/>
                <a:cs typeface="Browallia New" pitchFamily="34" charset="-34"/>
              </a:rPr>
              <a:t>3.  </a:t>
            </a:r>
            <a:r>
              <a:rPr lang="th-TH" altLang="th-TH" sz="3600" b="1" dirty="0">
                <a:latin typeface="Browallia New" pitchFamily="34" charset="-34"/>
                <a:cs typeface="Browallia New" pitchFamily="34" charset="-34"/>
              </a:rPr>
              <a:t>ความเป็นตัวแทนอันเที่ยงธรรม</a:t>
            </a:r>
            <a:r>
              <a:rPr lang="en-US" altLang="th-TH" sz="3600" b="1" dirty="0">
                <a:latin typeface="Browallia New" pitchFamily="34" charset="-34"/>
                <a:cs typeface="Browallia New" pitchFamily="34" charset="-34"/>
              </a:rPr>
              <a:t> </a:t>
            </a:r>
            <a:endParaRPr lang="th-TH" altLang="th-TH" sz="3600" b="1" dirty="0">
              <a:latin typeface="Browallia New" pitchFamily="34" charset="-34"/>
              <a:cs typeface="Browallia New" pitchFamily="34" charset="-34"/>
            </a:endParaRPr>
          </a:p>
          <a:p>
            <a:r>
              <a:rPr lang="th-TH" altLang="th-TH" sz="3200" b="1" dirty="0">
                <a:solidFill>
                  <a:srgbClr val="0000FF"/>
                </a:solidFill>
              </a:rPr>
              <a:t>4. การเปรียบเทียบกันได้</a:t>
            </a:r>
          </a:p>
          <a:p>
            <a:r>
              <a:rPr lang="en-US" altLang="th-TH" sz="32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5. </a:t>
            </a:r>
            <a:r>
              <a:rPr lang="th-TH" altLang="th-TH" sz="32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การพิสูจน์ยืนยันได้</a:t>
            </a:r>
          </a:p>
          <a:p>
            <a:r>
              <a:rPr lang="en-US" altLang="th-TH" sz="32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6. </a:t>
            </a:r>
            <a:r>
              <a:rPr lang="th-TH" altLang="th-TH" sz="32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ความทันเวลา</a:t>
            </a:r>
          </a:p>
          <a:p>
            <a:r>
              <a:rPr lang="en-US" altLang="th-TH" sz="32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7.</a:t>
            </a:r>
            <a:r>
              <a:rPr lang="en-US" altLang="th-TH" sz="3200" b="1" dirty="0">
                <a:solidFill>
                  <a:srgbClr val="0000FF"/>
                </a:solidFill>
              </a:rPr>
              <a:t> </a:t>
            </a:r>
            <a:r>
              <a:rPr lang="th-TH" altLang="th-TH" sz="3200" b="1" dirty="0">
                <a:solidFill>
                  <a:srgbClr val="0000FF"/>
                </a:solidFill>
              </a:rPr>
              <a:t>ความเข้าใจได้</a:t>
            </a: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th-TH" sz="5400"/>
              <a:t>ลักษณะเชิงคุณภาพของงบการเงิน</a:t>
            </a:r>
            <a:endParaRPr lang="th-TH" altLang="th-TH"/>
          </a:p>
        </p:txBody>
      </p:sp>
      <p:graphicFrame>
        <p:nvGraphicFramePr>
          <p:cNvPr id="445444" name="Object 4"/>
          <p:cNvGraphicFramePr>
            <a:graphicFrameLocks noChangeAspect="1"/>
          </p:cNvGraphicFramePr>
          <p:nvPr/>
        </p:nvGraphicFramePr>
        <p:xfrm>
          <a:off x="7010400" y="2841626"/>
          <a:ext cx="2667000" cy="250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763440" imgH="3535200" progId="MS_ClipArt_Gallery.2">
                  <p:embed/>
                </p:oleObj>
              </mc:Choice>
              <mc:Fallback>
                <p:oleObj name="Clip" r:id="rId2" imgW="3763440" imgH="3535200" progId="MS_ClipArt_Gallery.2">
                  <p:embed/>
                  <p:pic>
                    <p:nvPicPr>
                      <p:cNvPr id="44544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2841626"/>
                        <a:ext cx="2667000" cy="2505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57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45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45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3"/>
          <p:cNvSpPr>
            <a:spLocks noGrp="1" noChangeArrowheads="1"/>
          </p:cNvSpPr>
          <p:nvPr>
            <p:ph idx="1"/>
          </p:nvPr>
        </p:nvSpPr>
        <p:spPr>
          <a:xfrm>
            <a:off x="1975822" y="1438299"/>
            <a:ext cx="4779980" cy="4525963"/>
          </a:xfrm>
        </p:spPr>
        <p:txBody>
          <a:bodyPr/>
          <a:lstStyle/>
          <a:p>
            <a:r>
              <a:rPr lang="th-TH" altLang="th-TH" sz="4800" b="1" dirty="0"/>
              <a:t>1.  สินทรัพย์</a:t>
            </a:r>
          </a:p>
          <a:p>
            <a:r>
              <a:rPr lang="th-TH" altLang="th-TH" sz="4800" b="1" dirty="0"/>
              <a:t>2.  หนี้สิน</a:t>
            </a:r>
          </a:p>
          <a:p>
            <a:r>
              <a:rPr lang="th-TH" altLang="th-TH" sz="4800" b="1" dirty="0"/>
              <a:t>3.  ส่วนของเจ้าของ</a:t>
            </a:r>
          </a:p>
          <a:p>
            <a:r>
              <a:rPr lang="th-TH" altLang="th-TH" sz="4800" b="1" dirty="0"/>
              <a:t>4.  รายได้</a:t>
            </a:r>
          </a:p>
          <a:p>
            <a:r>
              <a:rPr lang="th-TH" altLang="th-TH" sz="4800" b="1" dirty="0"/>
              <a:t>5.  ค่าใช้จ่าย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th-TH" b="1"/>
              <a:t>องค์ประกอบของงบการเงิน</a:t>
            </a:r>
            <a:endParaRPr lang="th-TH" alt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986" y="2126988"/>
            <a:ext cx="4184725" cy="235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417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tx1"/>
              </a:buClr>
              <a:buFontTx/>
              <a:buNone/>
            </a:pPr>
            <a:r>
              <a:rPr lang="th-TH" altLang="th-TH" sz="4400" b="1" dirty="0">
                <a:solidFill>
                  <a:srgbClr val="0000FF"/>
                </a:solidFill>
              </a:rPr>
              <a:t>บัญชีแบ่งออกเป็น  5 ประเภท คือ</a:t>
            </a:r>
          </a:p>
          <a:p>
            <a:pPr>
              <a:buClr>
                <a:schemeClr val="tx1"/>
              </a:buClr>
              <a:buFontTx/>
              <a:buNone/>
            </a:pPr>
            <a:r>
              <a:rPr lang="th-TH" altLang="th-TH" sz="4400" b="1" dirty="0"/>
              <a:t>		</a:t>
            </a:r>
            <a:r>
              <a:rPr lang="th-TH" altLang="th-TH" sz="4400" b="1" dirty="0">
                <a:latin typeface="Angsana New" pitchFamily="18" charset="-34"/>
                <a:cs typeface="Angsana New" pitchFamily="18" charset="-34"/>
              </a:rPr>
              <a:t>1. สินทรัพย์  </a:t>
            </a:r>
            <a:r>
              <a:rPr lang="en-US" altLang="th-TH" sz="4000" b="1" dirty="0">
                <a:latin typeface="Angsana New" pitchFamily="18" charset="-34"/>
                <a:cs typeface="Angsana New" pitchFamily="18" charset="-34"/>
              </a:rPr>
              <a:t>(Asset)</a:t>
            </a:r>
            <a:endParaRPr lang="th-TH" altLang="th-TH" sz="4000" b="1" dirty="0">
              <a:latin typeface="Angsana New" pitchFamily="18" charset="-34"/>
              <a:cs typeface="Angsana New" pitchFamily="18" charset="-34"/>
            </a:endParaRPr>
          </a:p>
          <a:p>
            <a:pPr>
              <a:buClr>
                <a:schemeClr val="tx1"/>
              </a:buClr>
              <a:buFontTx/>
              <a:buNone/>
            </a:pPr>
            <a:r>
              <a:rPr lang="th-TH" altLang="th-TH" sz="4000" b="1" dirty="0">
                <a:latin typeface="Angsana New" pitchFamily="18" charset="-34"/>
                <a:cs typeface="Angsana New" pitchFamily="18" charset="-34"/>
              </a:rPr>
              <a:t>		2. หนี้สิน (</a:t>
            </a:r>
            <a:r>
              <a:rPr lang="th-TH" altLang="th-TH" sz="4000" b="1" dirty="0" err="1">
                <a:latin typeface="Angsana New" pitchFamily="18" charset="-34"/>
                <a:cs typeface="Angsana New" pitchFamily="18" charset="-34"/>
              </a:rPr>
              <a:t>Liability</a:t>
            </a:r>
            <a:r>
              <a:rPr lang="th-TH" altLang="th-TH" sz="4000" b="1" dirty="0">
                <a:latin typeface="Angsana New" pitchFamily="18" charset="-34"/>
                <a:cs typeface="Angsana New" pitchFamily="18" charset="-34"/>
              </a:rPr>
              <a:t>)</a:t>
            </a:r>
          </a:p>
          <a:p>
            <a:pPr>
              <a:buClr>
                <a:schemeClr val="tx1"/>
              </a:buClr>
              <a:buFontTx/>
              <a:buNone/>
            </a:pPr>
            <a:r>
              <a:rPr lang="th-TH" altLang="th-TH" sz="4000" b="1" dirty="0">
                <a:latin typeface="Angsana New" pitchFamily="18" charset="-34"/>
                <a:cs typeface="Angsana New" pitchFamily="18" charset="-34"/>
              </a:rPr>
              <a:t>		3. ส่วนของเจ้าของ (</a:t>
            </a:r>
            <a:r>
              <a:rPr lang="th-TH" altLang="th-TH" sz="4000" b="1" dirty="0" err="1">
                <a:latin typeface="Angsana New" pitchFamily="18" charset="-34"/>
                <a:cs typeface="Angsana New" pitchFamily="18" charset="-34"/>
              </a:rPr>
              <a:t>Owner’s</a:t>
            </a:r>
            <a:r>
              <a:rPr lang="th-TH" altLang="th-TH" sz="4000" b="1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altLang="th-TH" sz="4000" b="1" dirty="0" err="1">
                <a:latin typeface="Angsana New" pitchFamily="18" charset="-34"/>
                <a:cs typeface="Angsana New" pitchFamily="18" charset="-34"/>
              </a:rPr>
              <a:t>Equity</a:t>
            </a:r>
            <a:r>
              <a:rPr lang="th-TH" altLang="th-TH" sz="4000" b="1" dirty="0">
                <a:latin typeface="Angsana New" pitchFamily="18" charset="-34"/>
                <a:cs typeface="Angsana New" pitchFamily="18" charset="-34"/>
              </a:rPr>
              <a:t>)</a:t>
            </a:r>
          </a:p>
          <a:p>
            <a:pPr>
              <a:buClr>
                <a:schemeClr val="tx1"/>
              </a:buClr>
              <a:buFontTx/>
              <a:buNone/>
            </a:pPr>
            <a:r>
              <a:rPr lang="th-TH" altLang="th-TH" sz="4000" b="1" dirty="0">
                <a:latin typeface="Angsana New" pitchFamily="18" charset="-34"/>
                <a:cs typeface="Angsana New" pitchFamily="18" charset="-34"/>
              </a:rPr>
              <a:t>		4. รายได้ (</a:t>
            </a:r>
            <a:r>
              <a:rPr lang="th-TH" altLang="th-TH" sz="4000" b="1" dirty="0" err="1">
                <a:latin typeface="Angsana New" pitchFamily="18" charset="-34"/>
                <a:cs typeface="Angsana New" pitchFamily="18" charset="-34"/>
              </a:rPr>
              <a:t>Revenue</a:t>
            </a:r>
            <a:r>
              <a:rPr lang="th-TH" altLang="th-TH" sz="4000" b="1" dirty="0">
                <a:latin typeface="Angsana New" pitchFamily="18" charset="-34"/>
                <a:cs typeface="Angsana New" pitchFamily="18" charset="-34"/>
              </a:rPr>
              <a:t>)</a:t>
            </a:r>
          </a:p>
          <a:p>
            <a:pPr>
              <a:buClr>
                <a:schemeClr val="tx1"/>
              </a:buClr>
              <a:buFontTx/>
              <a:buNone/>
            </a:pPr>
            <a:r>
              <a:rPr lang="th-TH" altLang="th-TH" sz="4000" b="1" dirty="0">
                <a:latin typeface="Angsana New" pitchFamily="18" charset="-34"/>
                <a:cs typeface="Angsana New" pitchFamily="18" charset="-34"/>
              </a:rPr>
              <a:t>		5. ค่าใช้จ่าย (</a:t>
            </a:r>
            <a:r>
              <a:rPr lang="th-TH" altLang="th-TH" sz="4000" b="1" dirty="0" err="1">
                <a:latin typeface="Angsana New" pitchFamily="18" charset="-34"/>
                <a:cs typeface="Angsana New" pitchFamily="18" charset="-34"/>
              </a:rPr>
              <a:t>Expense</a:t>
            </a:r>
            <a:r>
              <a:rPr lang="th-TH" altLang="th-TH" sz="4000" b="1" dirty="0">
                <a:latin typeface="Angsana New" pitchFamily="18" charset="-34"/>
                <a:cs typeface="Angsana New" pitchFamily="18" charset="-34"/>
              </a:rPr>
              <a:t>)</a:t>
            </a:r>
            <a:r>
              <a:rPr lang="th-TH" altLang="th-TH" sz="4400" b="1" dirty="0">
                <a:latin typeface="Angsana New" pitchFamily="18" charset="-34"/>
                <a:cs typeface="Angsana New" pitchFamily="18" charset="-34"/>
              </a:rPr>
              <a:t>	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74146" y="360699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th-TH" altLang="th-TH" sz="5400" b="1" dirty="0"/>
              <a:t>การจัดหมวดหมู่ของบัญชี</a:t>
            </a:r>
            <a:br>
              <a:rPr lang="th-TH" altLang="th-TH" sz="5400" b="1" dirty="0"/>
            </a:br>
            <a:r>
              <a:rPr lang="en-US" altLang="th-TH" sz="2700" b="1" dirty="0"/>
              <a:t>(Accounts  Classification)</a:t>
            </a:r>
            <a:endParaRPr lang="th-TH" altLang="th-TH" sz="2700" dirty="0"/>
          </a:p>
        </p:txBody>
      </p:sp>
      <p:graphicFrame>
        <p:nvGraphicFramePr>
          <p:cNvPr id="1024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6565767"/>
              </p:ext>
            </p:extLst>
          </p:nvPr>
        </p:nvGraphicFramePr>
        <p:xfrm>
          <a:off x="9504904" y="1400908"/>
          <a:ext cx="1784350" cy="433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467100" imgH="5018088" progId="MS_ClipArt_Gallery.2">
                  <p:embed/>
                </p:oleObj>
              </mc:Choice>
              <mc:Fallback>
                <p:oleObj name="Clip" r:id="rId2" imgW="3467100" imgH="5018088" progId="MS_ClipArt_Gallery.2">
                  <p:embed/>
                  <p:pic>
                    <p:nvPicPr>
                      <p:cNvPr id="1024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04904" y="1400908"/>
                        <a:ext cx="1784350" cy="433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080722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1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1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5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36862"/>
            <a:ext cx="10972800" cy="1143000"/>
          </a:xfrm>
        </p:spPr>
        <p:txBody>
          <a:bodyPr/>
          <a:lstStyle/>
          <a:p>
            <a:r>
              <a:rPr lang="th-TH" altLang="th-TH" sz="6000" b="1" dirty="0">
                <a:solidFill>
                  <a:srgbClr val="FFFF00"/>
                </a:solidFill>
              </a:rPr>
              <a:t>สินทรัพย์ </a:t>
            </a:r>
            <a:r>
              <a:rPr lang="en-US" altLang="th-TH" sz="6000" b="1" dirty="0">
                <a:solidFill>
                  <a:srgbClr val="FFFF00"/>
                </a:solidFill>
              </a:rPr>
              <a:t>(Asset</a:t>
            </a:r>
            <a:r>
              <a:rPr lang="th-TH" altLang="th-TH" sz="6000" b="1" dirty="0">
                <a:solidFill>
                  <a:srgbClr val="FFFF00"/>
                </a:solidFill>
              </a:rPr>
              <a:t>)</a:t>
            </a:r>
            <a:endParaRPr lang="th-TH" altLang="th-TH" dirty="0">
              <a:solidFill>
                <a:srgbClr val="FFFF00"/>
              </a:solidFill>
            </a:endParaRPr>
          </a:p>
        </p:txBody>
      </p:sp>
      <p:sp>
        <p:nvSpPr>
          <p:cNvPr id="11267" name="AutoShape 3"/>
          <p:cNvSpPr>
            <a:spLocks noChangeArrowheads="1"/>
          </p:cNvSpPr>
          <p:nvPr/>
        </p:nvSpPr>
        <p:spPr bwMode="auto">
          <a:xfrm>
            <a:off x="4800600" y="2971800"/>
            <a:ext cx="2743200" cy="2209800"/>
          </a:xfrm>
          <a:prstGeom prst="leftRightArrow">
            <a:avLst>
              <a:gd name="adj1" fmla="val 50000"/>
              <a:gd name="adj2" fmla="val 24828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th-TH" altLang="th-TH" sz="4400">
                <a:solidFill>
                  <a:srgbClr val="FFFFFF"/>
                </a:solidFill>
              </a:rPr>
              <a:t>สินทรัพย์</a:t>
            </a:r>
          </a:p>
        </p:txBody>
      </p:sp>
      <p:sp>
        <p:nvSpPr>
          <p:cNvPr id="11268" name="AutoShape 4"/>
          <p:cNvSpPr>
            <a:spLocks noChangeArrowheads="1"/>
          </p:cNvSpPr>
          <p:nvPr/>
        </p:nvSpPr>
        <p:spPr bwMode="auto">
          <a:xfrm>
            <a:off x="884255" y="2401556"/>
            <a:ext cx="3916345" cy="3313444"/>
          </a:xfrm>
          <a:prstGeom prst="flowChartAlternateProcess">
            <a:avLst/>
          </a:prstGeom>
          <a:solidFill>
            <a:srgbClr val="0066CC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th-TH" altLang="th-TH" sz="4800" dirty="0">
                <a:solidFill>
                  <a:srgbClr val="FFFFFF"/>
                </a:solidFill>
              </a:rPr>
              <a:t>สินทรัพย์หมุนเวียน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th-TH" altLang="th-TH" sz="4800" dirty="0">
                <a:solidFill>
                  <a:srgbClr val="FFFFFF"/>
                </a:solidFill>
              </a:rPr>
              <a:t>(</a:t>
            </a:r>
            <a:r>
              <a:rPr kumimoji="0" lang="th-TH" altLang="th-TH" sz="4800" dirty="0" err="1">
                <a:solidFill>
                  <a:srgbClr val="FFFFFF"/>
                </a:solidFill>
              </a:rPr>
              <a:t>Current</a:t>
            </a:r>
            <a:r>
              <a:rPr kumimoji="0" lang="en-US" altLang="th-TH" sz="4800" dirty="0">
                <a:solidFill>
                  <a:srgbClr val="FFFFFF"/>
                </a:solidFill>
              </a:rPr>
              <a:t>  Asset</a:t>
            </a:r>
            <a:r>
              <a:rPr kumimoji="0" lang="th-TH" altLang="th-TH" sz="4800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1269" name="AutoShape 5"/>
          <p:cNvSpPr>
            <a:spLocks noChangeArrowheads="1"/>
          </p:cNvSpPr>
          <p:nvPr/>
        </p:nvSpPr>
        <p:spPr bwMode="auto">
          <a:xfrm>
            <a:off x="7543800" y="2401556"/>
            <a:ext cx="4152481" cy="3389644"/>
          </a:xfrm>
          <a:prstGeom prst="flowChartAlternateProcess">
            <a:avLst/>
          </a:prstGeom>
          <a:solidFill>
            <a:srgbClr val="0066CC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28398" dir="1593903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th-TH" altLang="th-TH" sz="5400" dirty="0">
                <a:solidFill>
                  <a:srgbClr val="FFFFFF"/>
                </a:solidFill>
              </a:rPr>
              <a:t>สินทรัพย์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th-TH" altLang="th-TH" sz="5400" dirty="0">
                <a:solidFill>
                  <a:srgbClr val="FFFFFF"/>
                </a:solidFill>
              </a:rPr>
              <a:t>ไม่หมุนเวียน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th-TH" altLang="th-TH" sz="5400" dirty="0">
                <a:solidFill>
                  <a:srgbClr val="FFFFFF"/>
                </a:solidFill>
              </a:rPr>
              <a:t>(</a:t>
            </a:r>
            <a:r>
              <a:rPr kumimoji="0" lang="th-TH" altLang="th-TH" sz="5400" dirty="0" err="1">
                <a:solidFill>
                  <a:srgbClr val="FFFFFF"/>
                </a:solidFill>
              </a:rPr>
              <a:t>Non</a:t>
            </a:r>
            <a:r>
              <a:rPr kumimoji="0" lang="th-TH" altLang="th-TH" sz="5400" dirty="0">
                <a:solidFill>
                  <a:srgbClr val="FFFFFF"/>
                </a:solidFill>
              </a:rPr>
              <a:t>  </a:t>
            </a:r>
            <a:r>
              <a:rPr kumimoji="0" lang="th-TH" altLang="th-TH" sz="5400" dirty="0" err="1">
                <a:solidFill>
                  <a:srgbClr val="FFFFFF"/>
                </a:solidFill>
              </a:rPr>
              <a:t>Current</a:t>
            </a:r>
            <a:endParaRPr kumimoji="0" lang="th-TH" altLang="th-TH" sz="5400" dirty="0">
              <a:solidFill>
                <a:srgbClr val="FFFFFF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en-US" altLang="th-TH" sz="5400" dirty="0">
                <a:solidFill>
                  <a:srgbClr val="FFFFFF"/>
                </a:solidFill>
              </a:rPr>
              <a:t>Asset</a:t>
            </a:r>
            <a:r>
              <a:rPr kumimoji="0" lang="th-TH" altLang="th-TH" sz="5400" dirty="0">
                <a:solidFill>
                  <a:srgbClr val="FFFFFF"/>
                </a:solidFill>
              </a:rPr>
              <a:t>)</a:t>
            </a:r>
            <a:endParaRPr kumimoji="0" lang="th-TH" altLang="th-TH" sz="5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5855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9" name="Rectangle 3"/>
          <p:cNvSpPr>
            <a:spLocks noGrp="1" noChangeArrowheads="1"/>
          </p:cNvSpPr>
          <p:nvPr>
            <p:ph idx="1"/>
          </p:nvPr>
        </p:nvSpPr>
        <p:spPr>
          <a:xfrm>
            <a:off x="542611" y="1524000"/>
            <a:ext cx="11465169" cy="5334000"/>
          </a:xfrm>
        </p:spPr>
        <p:txBody>
          <a:bodyPr>
            <a:normAutofit/>
          </a:bodyPr>
          <a:lstStyle/>
          <a:p>
            <a:pPr>
              <a:buFontTx/>
              <a:buChar char=" "/>
            </a:pPr>
            <a:r>
              <a:rPr lang="th-TH" altLang="th-TH" sz="4800" b="1" dirty="0">
                <a:latin typeface="Browallia New" pitchFamily="34" charset="-34"/>
                <a:cs typeface="Browallia New" pitchFamily="34" charset="-34"/>
              </a:rPr>
              <a:t>เงินสด</a:t>
            </a:r>
            <a:r>
              <a:rPr lang="en-US" altLang="th-TH" sz="4800" b="1" dirty="0">
                <a:latin typeface="Browallia New" pitchFamily="34" charset="-34"/>
                <a:cs typeface="Browallia New" pitchFamily="34" charset="-34"/>
              </a:rPr>
              <a:t>(Cash)</a:t>
            </a:r>
            <a:r>
              <a:rPr lang="th-TH" altLang="th-TH" sz="4800" b="1" dirty="0">
                <a:latin typeface="Browallia New" pitchFamily="34" charset="-34"/>
                <a:cs typeface="Browallia New" pitchFamily="34" charset="-34"/>
              </a:rPr>
              <a:t>	          สินค้าคงเหลือ (</a:t>
            </a:r>
            <a:r>
              <a:rPr lang="th-TH" altLang="th-TH" sz="4800" b="1" dirty="0" err="1">
                <a:latin typeface="Browallia New" pitchFamily="34" charset="-34"/>
                <a:cs typeface="Browallia New" pitchFamily="34" charset="-34"/>
              </a:rPr>
              <a:t>Invento</a:t>
            </a:r>
            <a:r>
              <a:rPr lang="en-US" altLang="th-TH" sz="4800" b="1" dirty="0">
                <a:latin typeface="Browallia New" pitchFamily="34" charset="-34"/>
                <a:cs typeface="Browallia New" pitchFamily="34" charset="-34"/>
              </a:rPr>
              <a:t>r</a:t>
            </a:r>
            <a:r>
              <a:rPr lang="th-TH" altLang="th-TH" sz="4800" b="1" dirty="0">
                <a:latin typeface="Browallia New" pitchFamily="34" charset="-34"/>
                <a:cs typeface="Browallia New" pitchFamily="34" charset="-34"/>
              </a:rPr>
              <a:t>y)  </a:t>
            </a:r>
          </a:p>
          <a:p>
            <a:pPr>
              <a:buFontTx/>
              <a:buChar char=" "/>
            </a:pPr>
            <a:r>
              <a:rPr lang="th-TH" altLang="th-TH" sz="4800" b="1" dirty="0">
                <a:latin typeface="Browallia New" pitchFamily="34" charset="-34"/>
                <a:cs typeface="Browallia New" pitchFamily="34" charset="-34"/>
              </a:rPr>
              <a:t>เงินฝากธนาคาร(</a:t>
            </a:r>
            <a:r>
              <a:rPr lang="th-TH" altLang="th-TH" sz="4800" b="1" dirty="0" err="1">
                <a:latin typeface="Browallia New" pitchFamily="34" charset="-34"/>
                <a:cs typeface="Browallia New" pitchFamily="34" charset="-34"/>
              </a:rPr>
              <a:t>Bank</a:t>
            </a:r>
            <a:r>
              <a:rPr lang="th-TH" altLang="th-TH" sz="4800" b="1" dirty="0">
                <a:latin typeface="Browallia New" pitchFamily="34" charset="-34"/>
                <a:cs typeface="Browallia New" pitchFamily="34" charset="-34"/>
              </a:rPr>
              <a:t>)   วัสดุสำนักงาน(</a:t>
            </a:r>
            <a:r>
              <a:rPr lang="th-TH" altLang="th-TH" sz="4800" b="1" dirty="0" err="1">
                <a:latin typeface="Browallia New" pitchFamily="34" charset="-34"/>
                <a:cs typeface="Browallia New" pitchFamily="34" charset="-34"/>
              </a:rPr>
              <a:t>Suppies</a:t>
            </a:r>
            <a:r>
              <a:rPr lang="th-TH" altLang="th-TH" sz="4800" b="1" dirty="0">
                <a:latin typeface="Browallia New" pitchFamily="34" charset="-34"/>
                <a:cs typeface="Browallia New" pitchFamily="34" charset="-34"/>
              </a:rPr>
              <a:t>)  </a:t>
            </a:r>
          </a:p>
          <a:p>
            <a:pPr>
              <a:buFontTx/>
              <a:buChar char=" "/>
            </a:pPr>
            <a:r>
              <a:rPr lang="th-TH" altLang="th-TH" sz="4800" b="1" dirty="0">
                <a:latin typeface="Browallia New" pitchFamily="34" charset="-34"/>
                <a:cs typeface="Browallia New" pitchFamily="34" charset="-34"/>
              </a:rPr>
              <a:t>ลูกหนี้ (</a:t>
            </a:r>
            <a:r>
              <a:rPr lang="th-TH" altLang="th-TH" sz="4800" b="1" dirty="0" err="1">
                <a:latin typeface="Browallia New" pitchFamily="34" charset="-34"/>
                <a:cs typeface="Browallia New" pitchFamily="34" charset="-34"/>
              </a:rPr>
              <a:t>Account</a:t>
            </a:r>
            <a:r>
              <a:rPr lang="th-TH" altLang="th-TH" sz="4800" b="1" dirty="0">
                <a:latin typeface="Browallia New" pitchFamily="34" charset="-34"/>
                <a:cs typeface="Browallia New" pitchFamily="34" charset="-34"/>
              </a:rPr>
              <a:t>  </a:t>
            </a:r>
            <a:r>
              <a:rPr lang="th-TH" altLang="th-TH" sz="4800" b="1" dirty="0" err="1">
                <a:latin typeface="Browallia New" pitchFamily="34" charset="-34"/>
                <a:cs typeface="Browallia New" pitchFamily="34" charset="-34"/>
              </a:rPr>
              <a:t>Receivable</a:t>
            </a:r>
            <a:r>
              <a:rPr lang="th-TH" altLang="th-TH" sz="4800" b="1" dirty="0">
                <a:latin typeface="Browallia New" pitchFamily="34" charset="-34"/>
                <a:cs typeface="Browallia New" pitchFamily="34" charset="-34"/>
              </a:rPr>
              <a:t>)  </a:t>
            </a:r>
          </a:p>
          <a:p>
            <a:pPr>
              <a:buFontTx/>
              <a:buChar char=" "/>
            </a:pPr>
            <a:r>
              <a:rPr lang="th-TH" altLang="th-TH" sz="4800" b="1" dirty="0">
                <a:latin typeface="Browallia New" pitchFamily="34" charset="-34"/>
                <a:cs typeface="Browallia New" pitchFamily="34" charset="-34"/>
              </a:rPr>
              <a:t>รายได้ค้างรับ (</a:t>
            </a:r>
            <a:r>
              <a:rPr lang="th-TH" altLang="th-TH" sz="4800" b="1" dirty="0" err="1">
                <a:latin typeface="Browallia New" pitchFamily="34" charset="-34"/>
                <a:cs typeface="Browallia New" pitchFamily="34" charset="-34"/>
              </a:rPr>
              <a:t>Accru</a:t>
            </a:r>
            <a:r>
              <a:rPr lang="th-TH" altLang="th-TH" sz="4800" b="1" dirty="0"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altLang="th-TH" sz="4800" b="1" dirty="0" err="1">
                <a:latin typeface="Browallia New" pitchFamily="34" charset="-34"/>
                <a:cs typeface="Browallia New" pitchFamily="34" charset="-34"/>
              </a:rPr>
              <a:t>Revenue</a:t>
            </a:r>
            <a:r>
              <a:rPr lang="th-TH" altLang="th-TH" sz="4800" b="1" dirty="0">
                <a:latin typeface="Browallia New" pitchFamily="34" charset="-34"/>
                <a:cs typeface="Browallia New" pitchFamily="34" charset="-34"/>
              </a:rPr>
              <a:t>)</a:t>
            </a:r>
          </a:p>
          <a:p>
            <a:pPr>
              <a:buFontTx/>
              <a:buChar char=" "/>
            </a:pPr>
            <a:r>
              <a:rPr lang="th-TH" altLang="th-TH" sz="4800" b="1" dirty="0">
                <a:latin typeface="Browallia New" pitchFamily="34" charset="-34"/>
                <a:cs typeface="Browallia New" pitchFamily="34" charset="-34"/>
              </a:rPr>
              <a:t>ค่าใช้จ่ายจ่ายล่วงหน้า (</a:t>
            </a:r>
            <a:r>
              <a:rPr lang="th-TH" altLang="th-TH" sz="4800" b="1" dirty="0" err="1">
                <a:latin typeface="Browallia New" pitchFamily="34" charset="-34"/>
                <a:cs typeface="Browallia New" pitchFamily="34" charset="-34"/>
              </a:rPr>
              <a:t>Prepaid</a:t>
            </a:r>
            <a:r>
              <a:rPr lang="th-TH" altLang="th-TH" sz="4800" b="1" dirty="0">
                <a:latin typeface="Browallia New" pitchFamily="34" charset="-34"/>
                <a:cs typeface="Browallia New" pitchFamily="34" charset="-34"/>
              </a:rPr>
              <a:t>  </a:t>
            </a:r>
            <a:r>
              <a:rPr lang="th-TH" altLang="th-TH" sz="4800" b="1" dirty="0" err="1">
                <a:latin typeface="Browallia New" pitchFamily="34" charset="-34"/>
                <a:cs typeface="Browallia New" pitchFamily="34" charset="-34"/>
              </a:rPr>
              <a:t>Expense</a:t>
            </a:r>
            <a:r>
              <a:rPr lang="th-TH" altLang="th-TH" sz="4800" b="1" dirty="0">
                <a:latin typeface="Browallia New" pitchFamily="34" charset="-34"/>
                <a:cs typeface="Browallia New" pitchFamily="34" charset="-34"/>
              </a:rPr>
              <a:t>)</a:t>
            </a:r>
          </a:p>
          <a:p>
            <a:pPr lvl="3">
              <a:buFontTx/>
              <a:buChar char=" "/>
            </a:pPr>
            <a:endParaRPr lang="th-TH" altLang="th-TH" sz="4800" b="1" dirty="0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altLang="th-TH" sz="5400" b="1">
                <a:solidFill>
                  <a:srgbClr val="FF0000"/>
                </a:solidFill>
              </a:rPr>
              <a:t>สินทรัพย์หมุนเวียน   </a:t>
            </a:r>
            <a:r>
              <a:rPr lang="th-TH" altLang="th-TH" sz="5400" b="1">
                <a:solidFill>
                  <a:srgbClr val="0000FF"/>
                </a:solidFill>
              </a:rPr>
              <a:t>(Current  Assets)</a:t>
            </a:r>
            <a:endParaRPr lang="th-TH" altLang="th-TH">
              <a:solidFill>
                <a:srgbClr val="0000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63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14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14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142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142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9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1488" y="174567"/>
            <a:ext cx="7831974" cy="1693026"/>
          </a:xfrm>
          <a:solidFill>
            <a:srgbClr val="CCFFFF"/>
          </a:solidFill>
        </p:spPr>
        <p:txBody>
          <a:bodyPr>
            <a:normAutofit/>
          </a:bodyPr>
          <a:lstStyle/>
          <a:p>
            <a:r>
              <a:rPr lang="th-TH" altLang="th-TH" dirty="0">
                <a:solidFill>
                  <a:srgbClr val="0000F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ความหมายของการบัญชี</a:t>
            </a:r>
            <a:br>
              <a:rPr lang="th-TH" altLang="th-TH" dirty="0">
                <a:solidFill>
                  <a:srgbClr val="0000F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altLang="th-TH" dirty="0">
                <a:solidFill>
                  <a:srgbClr val="0000F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</a:t>
            </a:r>
            <a:r>
              <a:rPr lang="th-TH" altLang="th-TH" dirty="0" err="1">
                <a:solidFill>
                  <a:srgbClr val="0000F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Defination</a:t>
            </a:r>
            <a:r>
              <a:rPr lang="th-TH" altLang="th-TH" dirty="0">
                <a:solidFill>
                  <a:srgbClr val="0000F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of </a:t>
            </a:r>
            <a:r>
              <a:rPr lang="th-TH" altLang="th-TH" dirty="0" err="1">
                <a:solidFill>
                  <a:srgbClr val="0000F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Accounting</a:t>
            </a:r>
            <a:r>
              <a:rPr lang="th-TH" altLang="th-TH" dirty="0">
                <a:solidFill>
                  <a:srgbClr val="0000F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)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177935"/>
            <a:ext cx="12192000" cy="2899674"/>
          </a:xfrm>
          <a:solidFill>
            <a:srgbClr val="FFFFCC"/>
          </a:solidFill>
        </p:spPr>
        <p:txBody>
          <a:bodyPr>
            <a:normAutofit/>
          </a:bodyPr>
          <a:lstStyle/>
          <a:p>
            <a:pPr algn="just"/>
            <a:endParaRPr lang="th-TH" altLang="th-TH" sz="4000" dirty="0">
              <a:solidFill>
                <a:srgbClr val="C0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algn="just"/>
            <a:r>
              <a:rPr lang="th-TH" altLang="th-TH" sz="4000" b="1" dirty="0">
                <a:solidFill>
                  <a:srgbClr val="C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	การบัญชี  </a:t>
            </a:r>
            <a:r>
              <a:rPr lang="th-TH" altLang="th-TH" sz="40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เป็นศิลปะของการเก็บรวบรวมจดบันทึกรายการหรือเหตุการณ์ที่เกี่ยวกับการเงินไว้ในรูปของเงินตรา จัดหมวดหมู่ ของรายการเหล่านั้น  สรุปผลพร้อมทั้งตีความหมายของรายงานที่ได้จัดทำไว้</a:t>
            </a:r>
          </a:p>
        </p:txBody>
      </p:sp>
      <p:graphicFrame>
        <p:nvGraphicFramePr>
          <p:cNvPr id="3074" name="Object 20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7884288"/>
              </p:ext>
            </p:extLst>
          </p:nvPr>
        </p:nvGraphicFramePr>
        <p:xfrm>
          <a:off x="10246629" y="0"/>
          <a:ext cx="1724025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826720" imgH="3497040" progId="MS_ClipArt_Gallery.2">
                  <p:embed/>
                </p:oleObj>
              </mc:Choice>
              <mc:Fallback>
                <p:oleObj name="Clip" r:id="rId2" imgW="2826720" imgH="3497040" progId="MS_ClipArt_Gallery.2">
                  <p:embed/>
                  <p:pic>
                    <p:nvPicPr>
                      <p:cNvPr id="3074" name="Object 2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46629" y="0"/>
                        <a:ext cx="1724025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1 -</a:t>
            </a:r>
            <a:fld id="{48F63A3B-78C7-47BE-AE5E-E10140E0464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61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Rectangle 3"/>
          <p:cNvSpPr>
            <a:spLocks noGrp="1" noChangeArrowheads="1"/>
          </p:cNvSpPr>
          <p:nvPr>
            <p:ph idx="1"/>
          </p:nvPr>
        </p:nvSpPr>
        <p:spPr>
          <a:xfrm>
            <a:off x="2270090" y="1696497"/>
            <a:ext cx="7772400" cy="4114800"/>
          </a:xfrm>
        </p:spPr>
        <p:txBody>
          <a:bodyPr>
            <a:normAutofit fontScale="77500" lnSpcReduction="20000"/>
          </a:bodyPr>
          <a:lstStyle/>
          <a:p>
            <a:pPr>
              <a:buFont typeface="Monotype Sorts" pitchFamily="2" charset="2"/>
              <a:buNone/>
            </a:pPr>
            <a:endParaRPr lang="th-TH" altLang="th-TH" dirty="0"/>
          </a:p>
          <a:p>
            <a:pPr>
              <a:buFont typeface="Monotype Sorts" pitchFamily="2" charset="2"/>
              <a:buNone/>
            </a:pPr>
            <a:r>
              <a:rPr lang="th-TH" altLang="th-TH" sz="4800" b="1" dirty="0"/>
              <a:t>ได้แก่	</a:t>
            </a:r>
          </a:p>
          <a:p>
            <a:pPr>
              <a:buFont typeface="Monotype Sorts" pitchFamily="2" charset="2"/>
              <a:buNone/>
            </a:pPr>
            <a:r>
              <a:rPr lang="th-TH" altLang="th-TH" sz="4800" b="1" dirty="0"/>
              <a:t>       </a:t>
            </a:r>
            <a:r>
              <a:rPr lang="th-TH" altLang="th-TH" sz="4800" b="1" dirty="0">
                <a:latin typeface="Browallia New" pitchFamily="34" charset="-34"/>
                <a:cs typeface="Browallia New" pitchFamily="34" charset="-34"/>
              </a:rPr>
              <a:t>- ที่ดิน (</a:t>
            </a:r>
            <a:r>
              <a:rPr lang="th-TH" altLang="th-TH" sz="4800" b="1" dirty="0" err="1">
                <a:latin typeface="Browallia New" pitchFamily="34" charset="-34"/>
                <a:cs typeface="Browallia New" pitchFamily="34" charset="-34"/>
              </a:rPr>
              <a:t>Land</a:t>
            </a:r>
            <a:r>
              <a:rPr lang="th-TH" altLang="th-TH" sz="4800" b="1" dirty="0">
                <a:latin typeface="Browallia New" pitchFamily="34" charset="-34"/>
                <a:cs typeface="Browallia New" pitchFamily="34" charset="-34"/>
              </a:rPr>
              <a:t>)</a:t>
            </a:r>
          </a:p>
          <a:p>
            <a:pPr>
              <a:buFont typeface="Monotype Sorts" pitchFamily="2" charset="2"/>
              <a:buNone/>
            </a:pPr>
            <a:r>
              <a:rPr lang="th-TH" altLang="th-TH" sz="4800" b="1" dirty="0">
                <a:latin typeface="Browallia New" pitchFamily="34" charset="-34"/>
                <a:cs typeface="Browallia New" pitchFamily="34" charset="-34"/>
              </a:rPr>
              <a:t>		- อาคาร(</a:t>
            </a:r>
            <a:r>
              <a:rPr lang="th-TH" altLang="th-TH" sz="4800" b="1" dirty="0" err="1">
                <a:latin typeface="Browallia New" pitchFamily="34" charset="-34"/>
                <a:cs typeface="Browallia New" pitchFamily="34" charset="-34"/>
              </a:rPr>
              <a:t>Building</a:t>
            </a:r>
            <a:r>
              <a:rPr lang="th-TH" altLang="th-TH" sz="4800" b="1" dirty="0">
                <a:latin typeface="Browallia New" pitchFamily="34" charset="-34"/>
                <a:cs typeface="Browallia New" pitchFamily="34" charset="-34"/>
              </a:rPr>
              <a:t>)</a:t>
            </a:r>
          </a:p>
          <a:p>
            <a:pPr>
              <a:buFont typeface="Monotype Sorts" pitchFamily="2" charset="2"/>
              <a:buNone/>
            </a:pPr>
            <a:r>
              <a:rPr lang="th-TH" altLang="th-TH" sz="4800" b="1" dirty="0">
                <a:latin typeface="Browallia New" pitchFamily="34" charset="-34"/>
                <a:cs typeface="Browallia New" pitchFamily="34" charset="-34"/>
              </a:rPr>
              <a:t>		- อุปกรณ์สำนักงาน (</a:t>
            </a:r>
            <a:r>
              <a:rPr lang="th-TH" altLang="th-TH" sz="4800" b="1" dirty="0" err="1">
                <a:latin typeface="Browallia New" pitchFamily="34" charset="-34"/>
                <a:cs typeface="Browallia New" pitchFamily="34" charset="-34"/>
              </a:rPr>
              <a:t>Equipment</a:t>
            </a:r>
            <a:r>
              <a:rPr lang="th-TH" altLang="th-TH" sz="4800" b="1" dirty="0">
                <a:latin typeface="Browallia New" pitchFamily="34" charset="-34"/>
                <a:cs typeface="Browallia New" pitchFamily="34" charset="-34"/>
              </a:rPr>
              <a:t>)</a:t>
            </a:r>
          </a:p>
          <a:p>
            <a:pPr>
              <a:buFont typeface="Monotype Sorts" pitchFamily="2" charset="2"/>
              <a:buNone/>
            </a:pPr>
            <a:r>
              <a:rPr lang="th-TH" altLang="th-TH" sz="4800" b="1" dirty="0">
                <a:latin typeface="Browallia New" pitchFamily="34" charset="-34"/>
                <a:cs typeface="Browallia New" pitchFamily="34" charset="-34"/>
              </a:rPr>
              <a:t>		- เครื่องตกแต่ง </a:t>
            </a:r>
            <a:r>
              <a:rPr lang="en-US" altLang="th-TH" sz="4800" b="1" dirty="0">
                <a:latin typeface="Browallia New" pitchFamily="34" charset="-34"/>
                <a:cs typeface="Browallia New" pitchFamily="34" charset="-34"/>
              </a:rPr>
              <a:t>(Furniture)</a:t>
            </a:r>
            <a:endParaRPr lang="th-TH" altLang="th-TH" sz="4800" b="1" dirty="0">
              <a:latin typeface="Browallia New" pitchFamily="34" charset="-34"/>
              <a:cs typeface="Browallia New" pitchFamily="34" charset="-34"/>
            </a:endParaRPr>
          </a:p>
          <a:p>
            <a:pPr>
              <a:buFont typeface="Monotype Sorts" pitchFamily="2" charset="2"/>
              <a:buNone/>
            </a:pPr>
            <a:r>
              <a:rPr lang="th-TH" altLang="th-TH" sz="4800" b="1" dirty="0">
                <a:latin typeface="Browallia New" pitchFamily="34" charset="-34"/>
                <a:cs typeface="Browallia New" pitchFamily="34" charset="-34"/>
              </a:rPr>
              <a:t>		- เครื่องจักร(</a:t>
            </a:r>
            <a:r>
              <a:rPr lang="th-TH" altLang="th-TH" sz="4800" b="1" dirty="0" err="1">
                <a:latin typeface="Browallia New" pitchFamily="34" charset="-34"/>
                <a:cs typeface="Browallia New" pitchFamily="34" charset="-34"/>
              </a:rPr>
              <a:t>Machine</a:t>
            </a:r>
            <a:r>
              <a:rPr lang="th-TH" altLang="th-TH" sz="4800" b="1" dirty="0">
                <a:latin typeface="Browallia New" pitchFamily="34" charset="-34"/>
                <a:cs typeface="Browallia New" pitchFamily="34" charset="-34"/>
              </a:rPr>
              <a:t>)</a:t>
            </a:r>
          </a:p>
          <a:p>
            <a:pPr>
              <a:buFont typeface="Monotype Sorts" pitchFamily="2" charset="2"/>
              <a:buNone/>
            </a:pPr>
            <a:r>
              <a:rPr lang="th-TH" altLang="th-TH" sz="4800" b="1" dirty="0">
                <a:latin typeface="Browallia New" pitchFamily="34" charset="-34"/>
                <a:cs typeface="Browallia New" pitchFamily="34" charset="-34"/>
              </a:rPr>
              <a:t>		- รถยนต์ (</a:t>
            </a:r>
            <a:r>
              <a:rPr lang="th-TH" altLang="th-TH" sz="4800" b="1" dirty="0" err="1">
                <a:latin typeface="Browallia New" pitchFamily="34" charset="-34"/>
                <a:cs typeface="Browallia New" pitchFamily="34" charset="-34"/>
              </a:rPr>
              <a:t>Automobile</a:t>
            </a:r>
            <a:r>
              <a:rPr lang="th-TH" altLang="th-TH" sz="4800" b="1" dirty="0">
                <a:latin typeface="Browallia New" pitchFamily="34" charset="-34"/>
                <a:cs typeface="Browallia New" pitchFamily="34" charset="-34"/>
              </a:rPr>
              <a:t>)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altLang="th-TH" sz="5400" b="1" dirty="0">
                <a:solidFill>
                  <a:srgbClr val="0000FF"/>
                </a:solidFill>
              </a:rPr>
              <a:t>สินทรัพย์ไม่หมุนเวียน</a:t>
            </a:r>
            <a:br>
              <a:rPr lang="th-TH" altLang="th-TH" sz="5400" b="1" dirty="0"/>
            </a:br>
            <a:r>
              <a:rPr lang="th-TH" altLang="th-TH" sz="5400" b="1" dirty="0"/>
              <a:t>(</a:t>
            </a:r>
            <a:r>
              <a:rPr lang="th-TH" altLang="th-TH" sz="5400" b="1" dirty="0" err="1"/>
              <a:t>Non</a:t>
            </a:r>
            <a:r>
              <a:rPr lang="th-TH" altLang="th-TH" sz="5400" b="1" dirty="0"/>
              <a:t>  </a:t>
            </a:r>
            <a:r>
              <a:rPr lang="th-TH" altLang="th-TH" sz="5400" b="1" dirty="0" err="1"/>
              <a:t>Current</a:t>
            </a:r>
            <a:r>
              <a:rPr lang="th-TH" altLang="th-TH" sz="5400" b="1" dirty="0"/>
              <a:t>  </a:t>
            </a:r>
            <a:r>
              <a:rPr lang="th-TH" altLang="th-TH" sz="5400" b="1" dirty="0" err="1"/>
              <a:t>Assets</a:t>
            </a:r>
            <a:r>
              <a:rPr lang="th-TH" altLang="th-TH" sz="5400" b="1" dirty="0"/>
              <a:t>)</a:t>
            </a:r>
            <a:endParaRPr lang="th-TH" altLang="th-TH" dirty="0"/>
          </a:p>
        </p:txBody>
      </p:sp>
      <p:graphicFrame>
        <p:nvGraphicFramePr>
          <p:cNvPr id="13316" name="Object 4"/>
          <p:cNvGraphicFramePr>
            <a:graphicFrameLocks noChangeAspect="1"/>
          </p:cNvGraphicFramePr>
          <p:nvPr/>
        </p:nvGraphicFramePr>
        <p:xfrm>
          <a:off x="8458201" y="3657600"/>
          <a:ext cx="1725613" cy="172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452813" imgH="3459163" progId="MS_ClipArt_Gallery.2">
                  <p:embed/>
                </p:oleObj>
              </mc:Choice>
              <mc:Fallback>
                <p:oleObj name="Clip" r:id="rId2" imgW="3452813" imgH="3459163" progId="MS_ClipArt_Gallery.2">
                  <p:embed/>
                  <p:pic>
                    <p:nvPicPr>
                      <p:cNvPr id="1331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8201" y="3657600"/>
                        <a:ext cx="1725613" cy="172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65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" fill="hold"/>
                                        <p:tgtEl>
                                          <p:spTgt spid="143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" fill="hold"/>
                                        <p:tgtEl>
                                          <p:spTgt spid="143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" fill="hold"/>
                                        <p:tgtEl>
                                          <p:spTgt spid="143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" fill="hold"/>
                                        <p:tgtEl>
                                          <p:spTgt spid="143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" fill="hold"/>
                                        <p:tgtEl>
                                          <p:spTgt spid="143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" fill="hold"/>
                                        <p:tgtEl>
                                          <p:spTgt spid="143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" fill="hold"/>
                                        <p:tgtEl>
                                          <p:spTgt spid="143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" fill="hold"/>
                                        <p:tgtEl>
                                          <p:spTgt spid="143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" fill="hold"/>
                                        <p:tgtEl>
                                          <p:spTgt spid="143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" fill="hold"/>
                                        <p:tgtEl>
                                          <p:spTgt spid="143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" fill="hold"/>
                                        <p:tgtEl>
                                          <p:spTgt spid="143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" fill="hold"/>
                                        <p:tgtEl>
                                          <p:spTgt spid="143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3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th-TH" sz="5400" b="1"/>
              <a:t>หนี้สิน(Liabilities)</a:t>
            </a:r>
            <a:endParaRPr lang="th-TH" altLang="th-TH"/>
          </a:p>
        </p:txBody>
      </p:sp>
      <p:sp>
        <p:nvSpPr>
          <p:cNvPr id="14339" name="AutoShape 3"/>
          <p:cNvSpPr>
            <a:spLocks noChangeArrowheads="1"/>
          </p:cNvSpPr>
          <p:nvPr/>
        </p:nvSpPr>
        <p:spPr bwMode="auto">
          <a:xfrm>
            <a:off x="4648200" y="3048000"/>
            <a:ext cx="2590800" cy="2057400"/>
          </a:xfrm>
          <a:prstGeom prst="leftRightArrow">
            <a:avLst>
              <a:gd name="adj1" fmla="val 50000"/>
              <a:gd name="adj2" fmla="val 25185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th-TH" altLang="th-TH" sz="4800"/>
              <a:t>หนี้สิน</a:t>
            </a:r>
            <a:endParaRPr kumimoji="0" lang="th-TH" altLang="th-TH" sz="4800">
              <a:solidFill>
                <a:srgbClr val="FFFFFF"/>
              </a:solidFill>
            </a:endParaRPr>
          </a:p>
        </p:txBody>
      </p:sp>
      <p:sp>
        <p:nvSpPr>
          <p:cNvPr id="14340" name="AutoShape 4"/>
          <p:cNvSpPr>
            <a:spLocks noChangeArrowheads="1"/>
          </p:cNvSpPr>
          <p:nvPr/>
        </p:nvSpPr>
        <p:spPr bwMode="auto">
          <a:xfrm>
            <a:off x="1524000" y="2743200"/>
            <a:ext cx="2743200" cy="3048000"/>
          </a:xfrm>
          <a:prstGeom prst="flowChartAlternateProcess">
            <a:avLst/>
          </a:prstGeom>
          <a:solidFill>
            <a:srgbClr val="0066CC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th-TH" altLang="th-TH" sz="3900">
                <a:solidFill>
                  <a:srgbClr val="FFFFFF"/>
                </a:solidFill>
              </a:rPr>
              <a:t>หนี้สินหมุนเวียน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th-TH" altLang="th-TH" sz="3900">
                <a:solidFill>
                  <a:srgbClr val="FFFFFF"/>
                </a:solidFill>
              </a:rPr>
              <a:t>(Current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th-TH" altLang="th-TH" sz="3900">
                <a:solidFill>
                  <a:srgbClr val="FFFFFF"/>
                </a:solidFill>
              </a:rPr>
              <a:t>Liability)</a:t>
            </a:r>
            <a:endParaRPr kumimoji="0" lang="th-TH" altLang="th-TH">
              <a:solidFill>
                <a:srgbClr val="FFFFFF"/>
              </a:solidFill>
            </a:endParaRPr>
          </a:p>
        </p:txBody>
      </p:sp>
      <p:sp>
        <p:nvSpPr>
          <p:cNvPr id="14341" name="AutoShape 5"/>
          <p:cNvSpPr>
            <a:spLocks noChangeArrowheads="1"/>
          </p:cNvSpPr>
          <p:nvPr/>
        </p:nvSpPr>
        <p:spPr bwMode="auto">
          <a:xfrm>
            <a:off x="7543800" y="2743200"/>
            <a:ext cx="3124200" cy="3048000"/>
          </a:xfrm>
          <a:prstGeom prst="flowChartAlternateProcess">
            <a:avLst/>
          </a:prstGeom>
          <a:solidFill>
            <a:srgbClr val="0066CC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28398" dir="1593903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th-TH" altLang="th-TH" sz="4400">
                <a:solidFill>
                  <a:srgbClr val="FFFFFF"/>
                </a:solidFill>
              </a:rPr>
              <a:t>หนี้สิน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th-TH" altLang="th-TH" sz="4400">
                <a:solidFill>
                  <a:srgbClr val="FFFFFF"/>
                </a:solidFill>
              </a:rPr>
              <a:t>ไม่หมุนเวียน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th-TH" altLang="th-TH" sz="4400">
                <a:solidFill>
                  <a:srgbClr val="FFFFFF"/>
                </a:solidFill>
              </a:rPr>
              <a:t>(Non  Current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th-TH" altLang="th-TH" sz="4400">
                <a:solidFill>
                  <a:srgbClr val="FFFFFF"/>
                </a:solidFill>
              </a:rPr>
              <a:t>Liability)</a:t>
            </a:r>
            <a:endParaRPr kumimoji="0" lang="th-TH" altLang="th-TH" sz="44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8362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1" name="Rectangle 3"/>
          <p:cNvSpPr>
            <a:spLocks noGrp="1" noChangeArrowheads="1"/>
          </p:cNvSpPr>
          <p:nvPr>
            <p:ph idx="1"/>
          </p:nvPr>
        </p:nvSpPr>
        <p:spPr>
          <a:xfrm>
            <a:off x="723481" y="1524000"/>
            <a:ext cx="9258719" cy="5334000"/>
          </a:xfrm>
        </p:spPr>
        <p:txBody>
          <a:bodyPr>
            <a:normAutofit/>
          </a:bodyPr>
          <a:lstStyle/>
          <a:p>
            <a:pPr>
              <a:buFont typeface="Monotype Sorts" pitchFamily="2" charset="2"/>
              <a:buNone/>
            </a:pPr>
            <a:r>
              <a:rPr lang="th-TH" altLang="th-TH" sz="4400" b="1" dirty="0"/>
              <a:t>	</a:t>
            </a:r>
            <a:r>
              <a:rPr lang="th-TH" altLang="th-TH" sz="4400" b="1" dirty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- เจ้าหนี้ (</a:t>
            </a:r>
            <a:r>
              <a:rPr lang="th-TH" altLang="th-TH" sz="4400" b="1" dirty="0" err="1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Account</a:t>
            </a:r>
            <a:r>
              <a:rPr lang="th-TH" altLang="th-TH" sz="4400" b="1" dirty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altLang="th-TH" sz="4400" b="1" dirty="0" err="1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Payable</a:t>
            </a:r>
            <a:r>
              <a:rPr lang="th-TH" altLang="th-TH" sz="4400" b="1" dirty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)</a:t>
            </a:r>
          </a:p>
          <a:p>
            <a:pPr>
              <a:buFont typeface="Monotype Sorts" pitchFamily="2" charset="2"/>
              <a:buNone/>
            </a:pPr>
            <a:r>
              <a:rPr lang="th-TH" altLang="th-TH" sz="4400" b="1" dirty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	- เงินเบิกเกินบัญชี </a:t>
            </a:r>
            <a:r>
              <a:rPr lang="en-US" altLang="th-TH" sz="4400" b="1" dirty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(Bank Overdraft</a:t>
            </a:r>
            <a:r>
              <a:rPr lang="th-TH" altLang="th-TH" sz="4400" b="1" dirty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)</a:t>
            </a:r>
          </a:p>
          <a:p>
            <a:pPr>
              <a:buFont typeface="Monotype Sorts" pitchFamily="2" charset="2"/>
              <a:buNone/>
            </a:pPr>
            <a:r>
              <a:rPr lang="th-TH" altLang="th-TH" sz="4400" b="1" dirty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	- ค่าใช้จ่ายค้างจ่าย (</a:t>
            </a:r>
            <a:r>
              <a:rPr lang="th-TH" altLang="th-TH" sz="4400" b="1" dirty="0" err="1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Accru</a:t>
            </a:r>
            <a:r>
              <a:rPr lang="en-US" altLang="th-TH" sz="4400" b="1" dirty="0" err="1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ed</a:t>
            </a:r>
            <a:r>
              <a:rPr lang="th-TH" altLang="th-TH" sz="4400" b="1" dirty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altLang="th-TH" sz="4400" b="1" dirty="0" err="1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Expense</a:t>
            </a:r>
            <a:r>
              <a:rPr lang="th-TH" altLang="th-TH" sz="4400" b="1" dirty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)</a:t>
            </a:r>
          </a:p>
          <a:p>
            <a:pPr>
              <a:buFont typeface="Monotype Sorts" pitchFamily="2" charset="2"/>
              <a:buNone/>
            </a:pPr>
            <a:r>
              <a:rPr lang="th-TH" altLang="th-TH" sz="4400" b="1" dirty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	-รายได้รับล่วงหน้า </a:t>
            </a:r>
            <a:r>
              <a:rPr lang="en-US" altLang="th-TH" sz="4400" b="1" dirty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(</a:t>
            </a:r>
            <a:r>
              <a:rPr lang="en-US" altLang="th-TH" sz="4400" b="1" dirty="0" err="1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Deffered</a:t>
            </a:r>
            <a:r>
              <a:rPr lang="en-US" altLang="th-TH" sz="4400" b="1" dirty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  Revenue)</a:t>
            </a:r>
            <a:endParaRPr lang="th-TH" altLang="th-TH" sz="4400" b="1" dirty="0">
              <a:solidFill>
                <a:srgbClr val="0000FF"/>
              </a:solidFill>
              <a:latin typeface="Angsana New" pitchFamily="18" charset="-34"/>
              <a:cs typeface="Angsana New" pitchFamily="18" charset="-34"/>
            </a:endParaRPr>
          </a:p>
          <a:p>
            <a:pPr>
              <a:buFont typeface="Monotype Sorts" pitchFamily="2" charset="2"/>
              <a:buNone/>
            </a:pPr>
            <a:r>
              <a:rPr lang="th-TH" altLang="th-TH" sz="4400" b="1" dirty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	- เงินกู้ระยะสั้น (</a:t>
            </a:r>
            <a:r>
              <a:rPr lang="th-TH" altLang="th-TH" sz="4400" b="1" dirty="0" err="1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Short</a:t>
            </a:r>
            <a:r>
              <a:rPr lang="th-TH" altLang="th-TH" sz="4400" b="1" dirty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 - </a:t>
            </a:r>
            <a:r>
              <a:rPr lang="th-TH" altLang="th-TH" sz="4400" b="1" dirty="0" err="1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Term</a:t>
            </a:r>
            <a:r>
              <a:rPr lang="th-TH" altLang="th-TH" sz="4400" b="1" dirty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altLang="th-TH" sz="4400" b="1" dirty="0" err="1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Loans</a:t>
            </a:r>
            <a:r>
              <a:rPr lang="th-TH" altLang="th-TH" sz="4400" b="1" dirty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)</a:t>
            </a:r>
          </a:p>
          <a:p>
            <a:pPr>
              <a:buFont typeface="Monotype Sorts" pitchFamily="2" charset="2"/>
              <a:buNone/>
            </a:pPr>
            <a:r>
              <a:rPr lang="th-TH" altLang="th-TH" sz="4400" b="1" dirty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	- หนี้สินระยะยาวที่ถึงกำหนดชำระ</a:t>
            </a:r>
            <a:r>
              <a:rPr lang="th-TH" altLang="th-TH" sz="4400" b="1" dirty="0" err="1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ภายในหนี่ง</a:t>
            </a:r>
            <a:r>
              <a:rPr lang="th-TH" altLang="th-TH" sz="4400" b="1" dirty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ปี</a:t>
            </a:r>
            <a:endParaRPr lang="th-TH" alt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8458200" cy="1295400"/>
          </a:xfrm>
        </p:spPr>
        <p:txBody>
          <a:bodyPr>
            <a:normAutofit/>
          </a:bodyPr>
          <a:lstStyle/>
          <a:p>
            <a:r>
              <a:rPr lang="th-TH" altLang="th-TH" sz="5400" b="1" dirty="0"/>
              <a:t>	หนี้สินหมุนเวียน</a:t>
            </a:r>
            <a:r>
              <a:rPr lang="th-TH" altLang="th-TH" sz="5400" dirty="0"/>
              <a:t> </a:t>
            </a:r>
            <a:r>
              <a:rPr lang="th-TH" altLang="th-TH" sz="3100" b="1" dirty="0"/>
              <a:t>(</a:t>
            </a:r>
            <a:r>
              <a:rPr lang="th-TH" altLang="th-TH" sz="3100" b="1" dirty="0" err="1"/>
              <a:t>Current</a:t>
            </a:r>
            <a:r>
              <a:rPr lang="th-TH" altLang="th-TH" sz="3100" b="1" dirty="0"/>
              <a:t>   </a:t>
            </a:r>
            <a:r>
              <a:rPr lang="th-TH" altLang="th-TH" sz="3100" b="1" dirty="0" err="1"/>
              <a:t>Liabilities</a:t>
            </a:r>
            <a:r>
              <a:rPr lang="th-TH" altLang="th-TH" sz="3100" b="1" dirty="0"/>
              <a:t>)</a:t>
            </a:r>
            <a:endParaRPr lang="th-TH" altLang="th-TH" sz="3100" dirty="0"/>
          </a:p>
        </p:txBody>
      </p:sp>
      <p:graphicFrame>
        <p:nvGraphicFramePr>
          <p:cNvPr id="1536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0037770"/>
              </p:ext>
            </p:extLst>
          </p:nvPr>
        </p:nvGraphicFramePr>
        <p:xfrm>
          <a:off x="10113666" y="3856892"/>
          <a:ext cx="1695450" cy="177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244850" imgH="3390900" progId="MS_ClipArt_Gallery.2">
                  <p:embed/>
                </p:oleObj>
              </mc:Choice>
              <mc:Fallback>
                <p:oleObj name="Clip" r:id="rId2" imgW="3244850" imgH="3390900" progId="MS_ClipArt_Gallery.2">
                  <p:embed/>
                  <p:pic>
                    <p:nvPicPr>
                      <p:cNvPr id="1536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13666" y="3856892"/>
                        <a:ext cx="1695450" cy="177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63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4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4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145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145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145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145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145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145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" fill="hold"/>
                                        <p:tgtEl>
                                          <p:spTgt spid="145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" fill="hold"/>
                                        <p:tgtEl>
                                          <p:spTgt spid="145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1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5" name="Rectangle 3"/>
          <p:cNvSpPr>
            <a:spLocks noGrp="1" noChangeArrowheads="1"/>
          </p:cNvSpPr>
          <p:nvPr>
            <p:ph idx="1"/>
          </p:nvPr>
        </p:nvSpPr>
        <p:spPr>
          <a:xfrm>
            <a:off x="579455" y="2013892"/>
            <a:ext cx="10972800" cy="4525963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th-TH" altLang="th-TH" dirty="0"/>
              <a:t>	</a:t>
            </a:r>
            <a:r>
              <a:rPr lang="th-TH" altLang="th-TH" b="1" dirty="0"/>
              <a:t>	</a:t>
            </a:r>
          </a:p>
          <a:p>
            <a:pPr>
              <a:buFont typeface="Monotype Sorts" pitchFamily="2" charset="2"/>
              <a:buNone/>
            </a:pPr>
            <a:r>
              <a:rPr lang="th-TH" altLang="th-TH" b="1" dirty="0"/>
              <a:t>	</a:t>
            </a:r>
            <a:r>
              <a:rPr lang="th-TH" altLang="th-TH" b="1" dirty="0">
                <a:solidFill>
                  <a:srgbClr val="0000FF"/>
                </a:solidFill>
              </a:rPr>
              <a:t>	</a:t>
            </a:r>
            <a:r>
              <a:rPr lang="th-TH" altLang="th-TH" sz="36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-  เงินกู้ระยะยาว  </a:t>
            </a:r>
            <a:r>
              <a:rPr lang="en-US" altLang="th-TH" sz="36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(Loan)</a:t>
            </a:r>
            <a:endParaRPr lang="th-TH" altLang="th-TH" sz="3600" b="1" dirty="0">
              <a:solidFill>
                <a:srgbClr val="0000FF"/>
              </a:solidFill>
              <a:latin typeface="Browallia New" pitchFamily="34" charset="-34"/>
              <a:cs typeface="Browallia New" pitchFamily="34" charset="-34"/>
            </a:endParaRPr>
          </a:p>
          <a:p>
            <a:pPr>
              <a:buFont typeface="Monotype Sorts" pitchFamily="2" charset="2"/>
              <a:buNone/>
            </a:pPr>
            <a:r>
              <a:rPr lang="th-TH" altLang="th-TH" sz="36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		-  หุ้นกู้ </a:t>
            </a:r>
            <a:r>
              <a:rPr lang="en-US" altLang="th-TH" sz="36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(Bond)</a:t>
            </a:r>
            <a:endParaRPr lang="th-TH" altLang="th-TH" sz="3600" b="1" dirty="0">
              <a:solidFill>
                <a:srgbClr val="0000FF"/>
              </a:solidFill>
              <a:latin typeface="Browallia New" pitchFamily="34" charset="-34"/>
              <a:cs typeface="Browallia New" pitchFamily="34" charset="-34"/>
            </a:endParaRPr>
          </a:p>
          <a:p>
            <a:pPr>
              <a:buFont typeface="Monotype Sorts" pitchFamily="2" charset="2"/>
              <a:buNone/>
            </a:pPr>
            <a:r>
              <a:rPr lang="th-TH" altLang="th-TH" sz="36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		-  เจ้าหนี้จำนอง (</a:t>
            </a:r>
            <a:r>
              <a:rPr lang="th-TH" altLang="th-TH" sz="3600" b="1" dirty="0" err="1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Mortgage</a:t>
            </a:r>
            <a:r>
              <a:rPr lang="th-TH" altLang="th-TH" sz="36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)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94338" y="278005"/>
            <a:ext cx="9144000" cy="1600200"/>
          </a:xfrm>
        </p:spPr>
        <p:txBody>
          <a:bodyPr>
            <a:normAutofit fontScale="90000"/>
          </a:bodyPr>
          <a:lstStyle/>
          <a:p>
            <a:br>
              <a:rPr lang="th-TH" altLang="th-TH" sz="5400" b="1" dirty="0"/>
            </a:br>
            <a:r>
              <a:rPr lang="th-TH" altLang="th-TH" sz="5400" b="1" dirty="0"/>
              <a:t>หนี้สินไม่หมุนเวียน (หนี้สินระยะยาว)</a:t>
            </a:r>
            <a:br>
              <a:rPr lang="th-TH" altLang="th-TH" sz="5400" b="1" dirty="0"/>
            </a:br>
            <a:r>
              <a:rPr lang="th-TH" altLang="th-TH" sz="3600" b="1" dirty="0"/>
              <a:t>(</a:t>
            </a:r>
            <a:r>
              <a:rPr lang="th-TH" altLang="th-TH" sz="3600" b="1" dirty="0" err="1"/>
              <a:t>Non</a:t>
            </a:r>
            <a:r>
              <a:rPr lang="th-TH" altLang="th-TH" sz="3600" b="1" dirty="0"/>
              <a:t>  </a:t>
            </a:r>
            <a:r>
              <a:rPr lang="th-TH" altLang="th-TH" sz="3600" b="1" dirty="0" err="1"/>
              <a:t>Current</a:t>
            </a:r>
            <a:r>
              <a:rPr lang="th-TH" altLang="th-TH" sz="3600" b="1" dirty="0"/>
              <a:t>  </a:t>
            </a:r>
            <a:r>
              <a:rPr lang="th-TH" altLang="th-TH" sz="3600" b="1" dirty="0" err="1"/>
              <a:t>Liabilities</a:t>
            </a:r>
            <a:r>
              <a:rPr lang="th-TH" altLang="th-TH" sz="3600" b="1" dirty="0"/>
              <a:t>)</a:t>
            </a:r>
            <a:endParaRPr lang="th-TH" altLang="th-TH" sz="3600" dirty="0"/>
          </a:p>
        </p:txBody>
      </p:sp>
      <p:graphicFrame>
        <p:nvGraphicFramePr>
          <p:cNvPr id="16388" name="Object 4"/>
          <p:cNvGraphicFramePr>
            <a:graphicFrameLocks noChangeAspect="1"/>
          </p:cNvGraphicFramePr>
          <p:nvPr/>
        </p:nvGraphicFramePr>
        <p:xfrm>
          <a:off x="8763000" y="2286000"/>
          <a:ext cx="12192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467100" imgH="5632450" progId="MS_ClipArt_Gallery.2">
                  <p:embed/>
                </p:oleObj>
              </mc:Choice>
              <mc:Fallback>
                <p:oleObj name="Clip" r:id="rId2" imgW="3467100" imgH="5632450" progId="MS_ClipArt_Gallery.2">
                  <p:embed/>
                  <p:pic>
                    <p:nvPicPr>
                      <p:cNvPr id="1638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3000" y="2286000"/>
                        <a:ext cx="121920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85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6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6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5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th-TH" altLang="th-TH" sz="4800" b="1"/>
              <a:t>ส่วนของเจ้าของ</a:t>
            </a:r>
            <a:br>
              <a:rPr lang="th-TH" altLang="th-TH" sz="4800" b="1"/>
            </a:br>
            <a:r>
              <a:rPr lang="th-TH" altLang="th-TH" sz="4800" b="1"/>
              <a:t>(Owners’ Equity)</a:t>
            </a:r>
            <a:endParaRPr lang="th-TH" altLang="th-TH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819400" y="2057400"/>
            <a:ext cx="7848600" cy="4800600"/>
          </a:xfrm>
          <a:prstGeom prst="rect">
            <a:avLst/>
          </a:prstGeom>
          <a:solidFill>
            <a:srgbClr val="CCEC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th-TH" altLang="th-TH" sz="3900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th-TH" altLang="th-TH" sz="3900" dirty="0"/>
              <a:t>     </a:t>
            </a:r>
            <a:r>
              <a:rPr kumimoji="0" lang="th-TH" altLang="th-TH" sz="3900" b="1" dirty="0">
                <a:solidFill>
                  <a:srgbClr val="0000FF"/>
                </a:solidFill>
              </a:rPr>
              <a:t>- </a:t>
            </a:r>
            <a:r>
              <a:rPr kumimoji="0" lang="th-TH" altLang="th-TH" sz="4400" b="1" dirty="0">
                <a:solidFill>
                  <a:srgbClr val="0000FF"/>
                </a:solidFill>
              </a:rPr>
              <a:t>ทุน  (</a:t>
            </a:r>
            <a:r>
              <a:rPr kumimoji="0" lang="th-TH" altLang="th-TH" sz="4400" b="1" dirty="0" err="1">
                <a:solidFill>
                  <a:srgbClr val="0000FF"/>
                </a:solidFill>
              </a:rPr>
              <a:t>Capital</a:t>
            </a:r>
            <a:r>
              <a:rPr kumimoji="0" lang="th-TH" altLang="th-TH" sz="4400" b="1" dirty="0">
                <a:solidFill>
                  <a:srgbClr val="0000FF"/>
                </a:solidFill>
              </a:rPr>
              <a:t>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th-TH" altLang="th-TH" sz="4400" b="1" dirty="0">
                <a:solidFill>
                  <a:srgbClr val="0000FF"/>
                </a:solidFill>
              </a:rPr>
              <a:t>	- ทุนเรือนหุ้น (</a:t>
            </a:r>
            <a:r>
              <a:rPr kumimoji="0" lang="th-TH" altLang="th-TH" sz="4400" b="1" dirty="0" err="1">
                <a:solidFill>
                  <a:srgbClr val="0000FF"/>
                </a:solidFill>
              </a:rPr>
              <a:t>Contribute</a:t>
            </a:r>
            <a:r>
              <a:rPr kumimoji="0" lang="th-TH" altLang="th-TH" sz="4400" b="1" dirty="0">
                <a:solidFill>
                  <a:srgbClr val="0000FF"/>
                </a:solidFill>
              </a:rPr>
              <a:t>  </a:t>
            </a:r>
            <a:r>
              <a:rPr kumimoji="0" lang="th-TH" altLang="th-TH" sz="4400" b="1" dirty="0" err="1">
                <a:solidFill>
                  <a:srgbClr val="0000FF"/>
                </a:solidFill>
              </a:rPr>
              <a:t>Capital</a:t>
            </a:r>
            <a:r>
              <a:rPr kumimoji="0" lang="th-TH" altLang="th-TH" sz="4400" b="1" dirty="0">
                <a:solidFill>
                  <a:srgbClr val="0000FF"/>
                </a:solidFill>
              </a:rPr>
              <a:t>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th-TH" altLang="th-TH" sz="4400" b="1" dirty="0">
                <a:solidFill>
                  <a:srgbClr val="0000FF"/>
                </a:solidFill>
              </a:rPr>
              <a:t>    - กำไรขาดทุน (</a:t>
            </a:r>
            <a:r>
              <a:rPr kumimoji="0" lang="th-TH" altLang="th-TH" sz="4400" b="1" dirty="0" err="1">
                <a:solidFill>
                  <a:srgbClr val="0000FF"/>
                </a:solidFill>
              </a:rPr>
              <a:t>Profit</a:t>
            </a:r>
            <a:r>
              <a:rPr kumimoji="0" lang="th-TH" altLang="th-TH" sz="4400" b="1" dirty="0">
                <a:solidFill>
                  <a:srgbClr val="0000FF"/>
                </a:solidFill>
              </a:rPr>
              <a:t>  &amp; </a:t>
            </a:r>
            <a:r>
              <a:rPr kumimoji="0" lang="th-TH" altLang="th-TH" sz="4400" b="1" dirty="0" err="1">
                <a:solidFill>
                  <a:srgbClr val="0000FF"/>
                </a:solidFill>
              </a:rPr>
              <a:t>Loss</a:t>
            </a:r>
            <a:r>
              <a:rPr kumimoji="0" lang="th-TH" altLang="th-TH" sz="4400" b="1" dirty="0">
                <a:solidFill>
                  <a:srgbClr val="0000FF"/>
                </a:solidFill>
              </a:rPr>
              <a:t>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th-TH" altLang="th-TH" sz="4400" b="1" dirty="0">
                <a:solidFill>
                  <a:srgbClr val="0000FF"/>
                </a:solidFill>
              </a:rPr>
              <a:t>	 - กำไรสะสม (</a:t>
            </a:r>
            <a:r>
              <a:rPr kumimoji="0" lang="th-TH" altLang="th-TH" sz="4400" b="1" dirty="0" err="1">
                <a:solidFill>
                  <a:srgbClr val="0000FF"/>
                </a:solidFill>
              </a:rPr>
              <a:t>Retained</a:t>
            </a:r>
            <a:r>
              <a:rPr kumimoji="0" lang="th-TH" altLang="th-TH" sz="4400" b="1" dirty="0">
                <a:solidFill>
                  <a:srgbClr val="0000FF"/>
                </a:solidFill>
              </a:rPr>
              <a:t>  </a:t>
            </a:r>
            <a:r>
              <a:rPr kumimoji="0" lang="th-TH" altLang="th-TH" sz="4400" b="1" dirty="0" err="1">
                <a:solidFill>
                  <a:srgbClr val="0000FF"/>
                </a:solidFill>
              </a:rPr>
              <a:t>Earning</a:t>
            </a:r>
            <a:r>
              <a:rPr kumimoji="0" lang="th-TH" altLang="th-TH" sz="4400" b="1" dirty="0">
                <a:solidFill>
                  <a:srgbClr val="0000FF"/>
                </a:solidFill>
              </a:rPr>
              <a:t>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th-TH" altLang="th-TH" sz="5400" dirty="0">
                <a:solidFill>
                  <a:srgbClr val="0000FF"/>
                </a:solidFill>
              </a:rPr>
              <a:t>        </a:t>
            </a:r>
            <a:endParaRPr kumimoji="0" lang="th-TH" altLang="th-TH" sz="5400" dirty="0"/>
          </a:p>
        </p:txBody>
      </p:sp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3505200" y="381001"/>
          <a:ext cx="1912938" cy="158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046538" imgH="3352800" progId="MS_ClipArt_Gallery.2">
                  <p:embed/>
                </p:oleObj>
              </mc:Choice>
              <mc:Fallback>
                <p:oleObj name="Clip" r:id="rId2" imgW="4046538" imgH="3352800" progId="MS_ClipArt_Gallery.2">
                  <p:embed/>
                  <p:pic>
                    <p:nvPicPr>
                      <p:cNvPr id="174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381001"/>
                        <a:ext cx="1912938" cy="158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8871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3" name="Rectangle 3"/>
          <p:cNvSpPr>
            <a:spLocks noGrp="1" noChangeArrowheads="1"/>
          </p:cNvSpPr>
          <p:nvPr>
            <p:ph idx="1"/>
          </p:nvPr>
        </p:nvSpPr>
        <p:spPr>
          <a:xfrm>
            <a:off x="1204856" y="1371600"/>
            <a:ext cx="10488706" cy="4724400"/>
          </a:xfrm>
        </p:spPr>
        <p:txBody>
          <a:bodyPr>
            <a:normAutofit/>
          </a:bodyPr>
          <a:lstStyle/>
          <a:p>
            <a:pPr>
              <a:buFont typeface="Monotype Sorts" pitchFamily="2" charset="2"/>
              <a:buNone/>
            </a:pPr>
            <a:endParaRPr lang="th-TH" altLang="th-TH" dirty="0"/>
          </a:p>
          <a:p>
            <a:pPr>
              <a:buFont typeface="Monotype Sorts" pitchFamily="2" charset="2"/>
              <a:buNone/>
            </a:pPr>
            <a:r>
              <a:rPr lang="th-TH" altLang="th-TH" dirty="0"/>
              <a:t>	</a:t>
            </a:r>
            <a:r>
              <a:rPr lang="th-TH" altLang="th-TH" dirty="0">
                <a:solidFill>
                  <a:srgbClr val="0000FF"/>
                </a:solidFill>
              </a:rPr>
              <a:t>	</a:t>
            </a:r>
            <a:r>
              <a:rPr lang="th-TH" altLang="th-TH" sz="48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- </a:t>
            </a:r>
            <a:r>
              <a:rPr lang="th-TH" altLang="th-TH" sz="39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รายได้จากการขาย  (</a:t>
            </a:r>
            <a:r>
              <a:rPr lang="th-TH" altLang="th-TH" sz="3900" b="1" dirty="0" err="1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Sale</a:t>
            </a:r>
            <a:r>
              <a:rPr lang="th-TH" altLang="th-TH" sz="39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altLang="th-TH" sz="3900" b="1" dirty="0" err="1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Revenue</a:t>
            </a:r>
            <a:r>
              <a:rPr lang="th-TH" altLang="th-TH" sz="39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)</a:t>
            </a:r>
          </a:p>
          <a:p>
            <a:pPr>
              <a:buFont typeface="Monotype Sorts" pitchFamily="2" charset="2"/>
              <a:buNone/>
            </a:pPr>
            <a:r>
              <a:rPr lang="th-TH" altLang="th-TH" sz="39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 		- รายได้จากการให้บริการ (</a:t>
            </a:r>
            <a:r>
              <a:rPr lang="th-TH" altLang="th-TH" sz="3900" b="1" dirty="0" err="1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Revenue</a:t>
            </a:r>
            <a:r>
              <a:rPr lang="th-TH" altLang="th-TH" sz="39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 )</a:t>
            </a:r>
          </a:p>
          <a:p>
            <a:pPr>
              <a:buFont typeface="Monotype Sorts" pitchFamily="2" charset="2"/>
              <a:buNone/>
            </a:pPr>
            <a:r>
              <a:rPr lang="th-TH" altLang="th-TH" sz="39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		- ดอกเบี้ยรับ (</a:t>
            </a:r>
            <a:r>
              <a:rPr lang="th-TH" altLang="th-TH" sz="3900" b="1" dirty="0" err="1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Interest</a:t>
            </a:r>
            <a:r>
              <a:rPr lang="th-TH" altLang="th-TH" sz="39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)</a:t>
            </a:r>
          </a:p>
          <a:p>
            <a:pPr>
              <a:buFont typeface="Monotype Sorts" pitchFamily="2" charset="2"/>
              <a:buNone/>
            </a:pPr>
            <a:r>
              <a:rPr lang="th-TH" altLang="th-TH" sz="39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		- รายได้เบ็ดเตล็ด (</a:t>
            </a:r>
            <a:r>
              <a:rPr lang="th-TH" altLang="th-TH" sz="3900" b="1" dirty="0" err="1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Miscellanus</a:t>
            </a:r>
            <a:r>
              <a:rPr lang="th-TH" altLang="th-TH" sz="39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altLang="th-TH" sz="3900" b="1" dirty="0" err="1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Revenue</a:t>
            </a:r>
            <a:r>
              <a:rPr lang="th-TH" altLang="th-TH" sz="39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)</a:t>
            </a:r>
          </a:p>
          <a:p>
            <a:pPr>
              <a:buFont typeface="Monotype Sorts" pitchFamily="2" charset="2"/>
              <a:buNone/>
            </a:pPr>
            <a:r>
              <a:rPr lang="th-TH" altLang="th-TH" sz="3900" b="1" dirty="0">
                <a:solidFill>
                  <a:srgbClr val="0000FF"/>
                </a:solidFill>
                <a:cs typeface="+mj-cs"/>
              </a:rPr>
              <a:t>		</a:t>
            </a:r>
            <a:endParaRPr lang="th-TH" altLang="th-TH" sz="3900" dirty="0">
              <a:cs typeface="+mj-cs"/>
            </a:endParaRP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th-TH" sz="5400" b="1"/>
              <a:t>รายได้ (Revenue)</a:t>
            </a:r>
            <a:endParaRPr lang="th-TH" altLang="th-TH"/>
          </a:p>
        </p:txBody>
      </p:sp>
      <p:graphicFrame>
        <p:nvGraphicFramePr>
          <p:cNvPr id="1843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3312741"/>
              </p:ext>
            </p:extLst>
          </p:nvPr>
        </p:nvGraphicFramePr>
        <p:xfrm>
          <a:off x="10289862" y="209011"/>
          <a:ext cx="1598613" cy="1976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827338" imgH="3497263" progId="MS_ClipArt_Gallery.2">
                  <p:embed/>
                </p:oleObj>
              </mc:Choice>
              <mc:Fallback>
                <p:oleObj name="Clip" r:id="rId2" imgW="2827338" imgH="3497263" progId="MS_ClipArt_Gallery.2">
                  <p:embed/>
                  <p:pic>
                    <p:nvPicPr>
                      <p:cNvPr id="1843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89862" y="209011"/>
                        <a:ext cx="1598613" cy="1976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88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Grp="1" noChangeArrowheads="1"/>
          </p:cNvSpPr>
          <p:nvPr>
            <p:ph idx="1"/>
          </p:nvPr>
        </p:nvSpPr>
        <p:spPr>
          <a:xfrm>
            <a:off x="2209799" y="1143000"/>
            <a:ext cx="9526675" cy="5715000"/>
          </a:xfrm>
          <a:solidFill>
            <a:srgbClr val="FFFFCC"/>
          </a:solidFill>
          <a:ln>
            <a:solidFill>
              <a:srgbClr val="FFFFCC"/>
            </a:solidFill>
          </a:ln>
        </p:spPr>
        <p:txBody>
          <a:bodyPr>
            <a:normAutofit/>
          </a:bodyPr>
          <a:lstStyle/>
          <a:p>
            <a:pPr>
              <a:buFont typeface="Monotype Sorts" pitchFamily="2" charset="2"/>
              <a:buNone/>
              <a:defRPr/>
            </a:pPr>
            <a:r>
              <a:rPr lang="th-TH" dirty="0"/>
              <a:t>		</a:t>
            </a:r>
            <a:r>
              <a:rPr lang="th-TH" sz="39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- ต้นทุนขาย  </a:t>
            </a:r>
            <a:r>
              <a:rPr lang="en-US" sz="39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( Cost  of  Goods  Sole)</a:t>
            </a:r>
            <a:endParaRPr lang="th-TH" sz="3900" b="1" dirty="0">
              <a:solidFill>
                <a:srgbClr val="0000FF"/>
              </a:solidFill>
              <a:latin typeface="Browallia New" pitchFamily="34" charset="-34"/>
              <a:cs typeface="Browallia New" pitchFamily="34" charset="-34"/>
            </a:endParaRPr>
          </a:p>
          <a:p>
            <a:pPr>
              <a:buFont typeface="Monotype Sorts" pitchFamily="2" charset="2"/>
              <a:buNone/>
              <a:defRPr/>
            </a:pPr>
            <a:r>
              <a:rPr lang="th-TH" sz="39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		- เงินเดือน (Salary  Expense)</a:t>
            </a:r>
          </a:p>
          <a:p>
            <a:pPr>
              <a:buFont typeface="Monotype Sorts" pitchFamily="2" charset="2"/>
              <a:buNone/>
              <a:defRPr/>
            </a:pPr>
            <a:r>
              <a:rPr lang="th-TH" sz="39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		- ค่าเช่า (Rent  Expense)</a:t>
            </a:r>
          </a:p>
          <a:p>
            <a:pPr>
              <a:buFont typeface="Monotype Sorts" pitchFamily="2" charset="2"/>
              <a:buNone/>
              <a:defRPr/>
            </a:pPr>
            <a:r>
              <a:rPr lang="th-TH" sz="39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		- ค่าน้ำค่าไฟฟ้า </a:t>
            </a:r>
            <a:r>
              <a:rPr lang="th-TH" sz="3900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(</a:t>
            </a:r>
            <a:r>
              <a:rPr lang="en-US" sz="39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Utilities  Expenses)</a:t>
            </a:r>
            <a:endParaRPr lang="th-TH" sz="3900" b="1" dirty="0">
              <a:solidFill>
                <a:srgbClr val="0000FF"/>
              </a:solidFill>
              <a:latin typeface="Browallia New" pitchFamily="34" charset="-34"/>
              <a:cs typeface="Browallia New" pitchFamily="34" charset="-34"/>
            </a:endParaRPr>
          </a:p>
          <a:p>
            <a:pPr>
              <a:buFont typeface="Monotype Sorts" pitchFamily="2" charset="2"/>
              <a:buNone/>
              <a:defRPr/>
            </a:pPr>
            <a:r>
              <a:rPr lang="th-TH" sz="39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		- ค่าโฆษณา </a:t>
            </a:r>
            <a:r>
              <a:rPr lang="en-US" sz="39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(Promotion  Expense)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US" sz="39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		-</a:t>
            </a:r>
            <a:r>
              <a:rPr lang="th-TH" sz="39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ค่านายหน้า </a:t>
            </a:r>
            <a:r>
              <a:rPr lang="en-US" sz="39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(Commission  Expense)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US" sz="39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		-</a:t>
            </a:r>
            <a:r>
              <a:rPr lang="th-TH" sz="39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ดอกเบี้ยจ่าย </a:t>
            </a:r>
            <a:r>
              <a:rPr lang="en-US" sz="39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(Interest  Expense)</a:t>
            </a:r>
            <a:endParaRPr lang="th-TH" sz="3900" b="1" dirty="0">
              <a:solidFill>
                <a:srgbClr val="0000FF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8305800" cy="1143000"/>
          </a:xfrm>
          <a:solidFill>
            <a:srgbClr val="CCECFF"/>
          </a:solidFill>
        </p:spPr>
        <p:txBody>
          <a:bodyPr/>
          <a:lstStyle/>
          <a:p>
            <a:r>
              <a:rPr lang="th-TH" altLang="th-TH" sz="5400" b="1"/>
              <a:t>ค่าใช้จ่าย (Expenses)</a:t>
            </a:r>
            <a:endParaRPr lang="th-TH" altLang="th-TH"/>
          </a:p>
        </p:txBody>
      </p:sp>
      <p:graphicFrame>
        <p:nvGraphicFramePr>
          <p:cNvPr id="1946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7677674"/>
              </p:ext>
            </p:extLst>
          </p:nvPr>
        </p:nvGraphicFramePr>
        <p:xfrm>
          <a:off x="957943" y="3922208"/>
          <a:ext cx="1371600" cy="158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19613" imgH="3467100" progId="MS_ClipArt_Gallery.2">
                  <p:embed/>
                </p:oleObj>
              </mc:Choice>
              <mc:Fallback>
                <p:oleObj name="Clip" r:id="rId2" imgW="4519613" imgH="3467100" progId="MS_ClipArt_Gallery.2">
                  <p:embed/>
                  <p:pic>
                    <p:nvPicPr>
                      <p:cNvPr id="1946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7943" y="3922208"/>
                        <a:ext cx="1371600" cy="158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20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149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149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" fill="hold"/>
                                        <p:tgtEl>
                                          <p:spTgt spid="149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" fill="hold"/>
                                        <p:tgtEl>
                                          <p:spTgt spid="149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" fill="hold"/>
                                        <p:tgtEl>
                                          <p:spTgt spid="149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 fill="hold"/>
                                        <p:tgtEl>
                                          <p:spTgt spid="149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" fill="hold"/>
                                        <p:tgtEl>
                                          <p:spTgt spid="149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" fill="hold"/>
                                        <p:tgtEl>
                                          <p:spTgt spid="149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7" grpId="0" build="p" autoUpdateAnimBg="0"/>
      <p:bldP spid="149506" grpId="0" animBg="1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Oval 2"/>
          <p:cNvSpPr>
            <a:spLocks noChangeArrowheads="1"/>
          </p:cNvSpPr>
          <p:nvPr/>
        </p:nvSpPr>
        <p:spPr bwMode="auto">
          <a:xfrm>
            <a:off x="7315200" y="1295400"/>
            <a:ext cx="2819400" cy="2895600"/>
          </a:xfrm>
          <a:prstGeom prst="ellipse">
            <a:avLst/>
          </a:prstGeom>
          <a:solidFill>
            <a:srgbClr val="339933"/>
          </a:solidFill>
          <a:ln w="12700">
            <a:solidFill>
              <a:schemeClr val="tx2"/>
            </a:solidFill>
            <a:round/>
            <a:headEnd type="none" w="sm" len="sm"/>
            <a:tailEnd type="none" w="sm" len="sm"/>
          </a:ln>
          <a:effectLst>
            <a:outerShdw dist="107763" dir="18900000" algn="ctr" rotWithShape="0">
              <a:srgbClr val="80808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th-TH" altLang="th-TH" sz="3600">
                <a:solidFill>
                  <a:srgbClr val="FFFFFF"/>
                </a:solidFill>
              </a:rPr>
              <a:t>ประเภทของบัญชี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th-TH" altLang="th-TH" sz="3600">
                <a:solidFill>
                  <a:srgbClr val="FFFFFF"/>
                </a:solidFill>
              </a:rPr>
              <a:t>(Classification  of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th-TH" altLang="th-TH" sz="3600">
                <a:solidFill>
                  <a:srgbClr val="FFFFFF"/>
                </a:solidFill>
              </a:rPr>
              <a:t>Accounting)</a:t>
            </a: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2209800" y="1652536"/>
            <a:ext cx="3657600" cy="685800"/>
          </a:xfrm>
          <a:prstGeom prst="rect">
            <a:avLst/>
          </a:prstGeom>
          <a:solidFill>
            <a:srgbClr val="00206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th-TH" altLang="th-TH" sz="4000" dirty="0">
                <a:solidFill>
                  <a:srgbClr val="FFFF00"/>
                </a:solidFill>
              </a:rPr>
              <a:t>หนี้สิน(</a:t>
            </a:r>
            <a:r>
              <a:rPr kumimoji="0" lang="th-TH" altLang="th-TH" sz="4000" dirty="0" err="1">
                <a:solidFill>
                  <a:srgbClr val="FFFF00"/>
                </a:solidFill>
              </a:rPr>
              <a:t>Liability</a:t>
            </a:r>
            <a:r>
              <a:rPr kumimoji="0" lang="th-TH" altLang="th-TH" sz="4000" dirty="0">
                <a:solidFill>
                  <a:srgbClr val="FFFF00"/>
                </a:solidFill>
              </a:rPr>
              <a:t>)</a:t>
            </a:r>
            <a:endParaRPr kumimoji="0" lang="th-TH" altLang="th-TH" dirty="0">
              <a:solidFill>
                <a:srgbClr val="FFFF00"/>
              </a:solidFill>
            </a:endParaRP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2209800" y="3563397"/>
            <a:ext cx="3657600" cy="685800"/>
          </a:xfrm>
          <a:prstGeom prst="rect">
            <a:avLst/>
          </a:prstGeom>
          <a:solidFill>
            <a:srgbClr val="7030A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th-TH" altLang="th-TH" sz="4000" dirty="0">
                <a:solidFill>
                  <a:srgbClr val="FFFF00"/>
                </a:solidFill>
              </a:rPr>
              <a:t>รายได้(</a:t>
            </a:r>
            <a:r>
              <a:rPr kumimoji="0" lang="th-TH" altLang="th-TH" sz="4000" dirty="0" err="1">
                <a:solidFill>
                  <a:srgbClr val="FFFF00"/>
                </a:solidFill>
              </a:rPr>
              <a:t>Revenue</a:t>
            </a:r>
            <a:r>
              <a:rPr kumimoji="0" lang="th-TH" altLang="th-TH" sz="4000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2209800" y="4584979"/>
            <a:ext cx="3657600" cy="685800"/>
          </a:xfrm>
          <a:prstGeom prst="rect">
            <a:avLst/>
          </a:prstGeom>
          <a:solidFill>
            <a:srgbClr val="7030A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th-TH" altLang="th-TH" sz="4000" dirty="0">
                <a:solidFill>
                  <a:srgbClr val="FFFF00"/>
                </a:solidFill>
              </a:rPr>
              <a:t>ค่าใช้จ่าย</a:t>
            </a:r>
            <a:r>
              <a:rPr kumimoji="0" lang="th-TH" altLang="th-TH" sz="4000" dirty="0"/>
              <a:t> </a:t>
            </a:r>
            <a:r>
              <a:rPr kumimoji="0" lang="th-TH" altLang="th-TH" sz="4000" dirty="0">
                <a:solidFill>
                  <a:srgbClr val="FFFF00"/>
                </a:solidFill>
              </a:rPr>
              <a:t>(</a:t>
            </a:r>
            <a:r>
              <a:rPr kumimoji="0" lang="th-TH" altLang="th-TH" sz="4000" dirty="0" err="1">
                <a:solidFill>
                  <a:srgbClr val="FFFF00"/>
                </a:solidFill>
              </a:rPr>
              <a:t>Expense</a:t>
            </a:r>
            <a:r>
              <a:rPr kumimoji="0" lang="th-TH" altLang="th-TH" sz="4000" dirty="0">
                <a:solidFill>
                  <a:srgbClr val="FFFF00"/>
                </a:solidFill>
              </a:rPr>
              <a:t>)</a:t>
            </a:r>
            <a:endParaRPr kumimoji="0" lang="th-TH" altLang="th-TH" sz="2800" dirty="0">
              <a:solidFill>
                <a:srgbClr val="FFFF00"/>
              </a:solidFill>
            </a:endParaRP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2209800" y="2552281"/>
            <a:ext cx="3657600" cy="762000"/>
          </a:xfrm>
          <a:prstGeom prst="rect">
            <a:avLst/>
          </a:prstGeom>
          <a:solidFill>
            <a:srgbClr val="00206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th-TH" altLang="th-TH" dirty="0">
                <a:solidFill>
                  <a:srgbClr val="FFFF00"/>
                </a:solidFill>
              </a:rPr>
              <a:t>ส่วนของเจ้าของ</a:t>
            </a:r>
            <a:r>
              <a:rPr kumimoji="0" lang="th-TH" altLang="th-TH" sz="2800" dirty="0">
                <a:solidFill>
                  <a:srgbClr val="FFFF00"/>
                </a:solidFill>
              </a:rPr>
              <a:t>(</a:t>
            </a:r>
            <a:r>
              <a:rPr kumimoji="0" lang="th-TH" altLang="th-TH" sz="2800" dirty="0" err="1">
                <a:solidFill>
                  <a:srgbClr val="FFFF00"/>
                </a:solidFill>
              </a:rPr>
              <a:t>Owner’s</a:t>
            </a:r>
            <a:r>
              <a:rPr kumimoji="0" lang="th-TH" altLang="th-TH" sz="2800" dirty="0">
                <a:solidFill>
                  <a:srgbClr val="FFFF00"/>
                </a:solidFill>
              </a:rPr>
              <a:t> </a:t>
            </a:r>
            <a:r>
              <a:rPr kumimoji="0" lang="th-TH" altLang="th-TH" sz="2800" dirty="0" err="1">
                <a:solidFill>
                  <a:srgbClr val="FFFF00"/>
                </a:solidFill>
              </a:rPr>
              <a:t>Equity</a:t>
            </a:r>
            <a:r>
              <a:rPr kumimoji="0" lang="th-TH" altLang="th-TH" sz="2800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2209800" y="609600"/>
            <a:ext cx="3657600" cy="685800"/>
          </a:xfrm>
          <a:prstGeom prst="rect">
            <a:avLst/>
          </a:prstGeom>
          <a:solidFill>
            <a:srgbClr val="00206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kumimoji="0" lang="th-TH" altLang="th-TH" sz="2800" dirty="0"/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th-TH" altLang="th-TH" sz="4000" dirty="0">
                <a:solidFill>
                  <a:srgbClr val="FFFF00"/>
                </a:solidFill>
              </a:rPr>
              <a:t>สินทรัพย์</a:t>
            </a:r>
            <a:r>
              <a:rPr kumimoji="0" lang="en-US" altLang="th-TH" sz="4000" dirty="0">
                <a:solidFill>
                  <a:srgbClr val="FFFF00"/>
                </a:solidFill>
              </a:rPr>
              <a:t>(Asset)</a:t>
            </a:r>
            <a:endParaRPr kumimoji="0" lang="th-TH" altLang="th-TH" dirty="0">
              <a:solidFill>
                <a:srgbClr val="FFFF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kumimoji="0" lang="th-TH" altLang="th-TH" dirty="0"/>
          </a:p>
        </p:txBody>
      </p:sp>
      <p:sp>
        <p:nvSpPr>
          <p:cNvPr id="21512" name="AutoShape 8"/>
          <p:cNvSpPr>
            <a:spLocks/>
          </p:cNvSpPr>
          <p:nvPr/>
        </p:nvSpPr>
        <p:spPr bwMode="auto">
          <a:xfrm>
            <a:off x="5943600" y="838200"/>
            <a:ext cx="1371600" cy="3962400"/>
          </a:xfrm>
          <a:prstGeom prst="rightBrace">
            <a:avLst>
              <a:gd name="adj1" fmla="val 24074"/>
              <a:gd name="adj2" fmla="val 50000"/>
            </a:avLst>
          </a:prstGeom>
          <a:noFill/>
          <a:ln w="76200">
            <a:solidFill>
              <a:schemeClr val="accent6">
                <a:lumMod val="50000"/>
              </a:scheme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kumimoji="0" lang="en-US" altLang="th-TH" sz="40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58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 animBg="1" autoUpdateAnimBg="0"/>
      <p:bldP spid="44035" grpId="0" animBg="1" autoUpdateAnimBg="0"/>
      <p:bldP spid="44036" grpId="0" animBg="1" autoUpdateAnimBg="0"/>
      <p:bldP spid="44037" grpId="0" animBg="1" autoUpdateAnimBg="0"/>
      <p:bldP spid="44038" grpId="0" animBg="1" autoUpdateAnimBg="0"/>
      <p:bldP spid="44039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952501" y="2000250"/>
            <a:ext cx="4095751" cy="3429000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th-TH" sz="4100" b="1" dirty="0"/>
              <a:t>งบ</a:t>
            </a:r>
            <a:r>
              <a:rPr lang="th-TH" sz="4100" b="1" dirty="0">
                <a:latin typeface="Angsana New" pitchFamily="18" charset="-34"/>
                <a:cs typeface="Angsana New" pitchFamily="18" charset="-34"/>
              </a:rPr>
              <a:t>ฐ</a:t>
            </a:r>
            <a:r>
              <a:rPr lang="th-TH" sz="4100" b="1" dirty="0"/>
              <a:t>านะการเงิน</a:t>
            </a:r>
          </a:p>
          <a:p>
            <a:pPr algn="ctr"/>
            <a:r>
              <a:rPr lang="th-TH" sz="4100" b="1" dirty="0"/>
              <a:t>(งบดุล)</a:t>
            </a:r>
          </a:p>
        </p:txBody>
      </p:sp>
      <p:sp>
        <p:nvSpPr>
          <p:cNvPr id="82947" name="AutoShape 3"/>
          <p:cNvSpPr>
            <a:spLocks noChangeArrowheads="1"/>
          </p:cNvSpPr>
          <p:nvPr/>
        </p:nvSpPr>
        <p:spPr bwMode="auto">
          <a:xfrm>
            <a:off x="5588000" y="3124200"/>
            <a:ext cx="1422400" cy="1295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7334251" y="1643063"/>
            <a:ext cx="4095749" cy="4419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th-TH" sz="4100" b="1" dirty="0">
                <a:solidFill>
                  <a:schemeClr val="accent2"/>
                </a:solidFill>
                <a:latin typeface="Browallia New" pitchFamily="34" charset="-34"/>
                <a:cs typeface="Browallia New" pitchFamily="34" charset="-34"/>
              </a:rPr>
              <a:t>สินทรัพย์</a:t>
            </a:r>
            <a:endParaRPr lang="th-TH" sz="4100" b="1" dirty="0">
              <a:latin typeface="Browallia New" pitchFamily="34" charset="-34"/>
              <a:cs typeface="Browallia New" pitchFamily="34" charset="-34"/>
            </a:endParaRPr>
          </a:p>
          <a:p>
            <a:pPr algn="ctr">
              <a:defRPr/>
            </a:pPr>
            <a:r>
              <a:rPr lang="th-TH" sz="4100" b="1" dirty="0">
                <a:latin typeface="Browallia New" pitchFamily="34" charset="-34"/>
                <a:cs typeface="Browallia New" pitchFamily="34" charset="-34"/>
              </a:rPr>
              <a:t>(Asset)</a:t>
            </a:r>
          </a:p>
          <a:p>
            <a:pPr algn="ctr">
              <a:defRPr/>
            </a:pPr>
            <a:r>
              <a:rPr lang="th-TH" sz="4100" b="1" dirty="0">
                <a:solidFill>
                  <a:schemeClr val="accent2"/>
                </a:solidFill>
                <a:latin typeface="Browallia New" pitchFamily="34" charset="-34"/>
                <a:cs typeface="Browallia New" pitchFamily="34" charset="-34"/>
              </a:rPr>
              <a:t>หนี้สิน</a:t>
            </a:r>
          </a:p>
          <a:p>
            <a:pPr algn="ctr">
              <a:defRPr/>
            </a:pPr>
            <a:r>
              <a:rPr lang="th-TH" sz="4100" b="1" dirty="0">
                <a:latin typeface="Browallia New" pitchFamily="34" charset="-34"/>
                <a:cs typeface="Browallia New" pitchFamily="34" charset="-34"/>
              </a:rPr>
              <a:t>(Liability)</a:t>
            </a:r>
          </a:p>
          <a:p>
            <a:pPr algn="ctr">
              <a:defRPr/>
            </a:pPr>
            <a:r>
              <a:rPr lang="th-TH" sz="4100" b="1" dirty="0">
                <a:solidFill>
                  <a:schemeClr val="accent2"/>
                </a:solidFill>
                <a:latin typeface="Browallia New" pitchFamily="34" charset="-34"/>
                <a:cs typeface="Browallia New" pitchFamily="34" charset="-34"/>
              </a:rPr>
              <a:t>ส่วนของเจ้าของ</a:t>
            </a:r>
          </a:p>
          <a:p>
            <a:pPr algn="ctr">
              <a:defRPr/>
            </a:pPr>
            <a:r>
              <a:rPr lang="th-TH" sz="4100" b="1" dirty="0">
                <a:latin typeface="Browallia New" pitchFamily="34" charset="-34"/>
                <a:cs typeface="Browallia New" pitchFamily="34" charset="-34"/>
              </a:rPr>
              <a:t>(Owners’ Equity)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73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 animBg="1" autoUpdateAnimBg="0"/>
      <p:bldP spid="82947" grpId="0" animBg="1"/>
      <p:bldP spid="82948" grpId="0" animBg="1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11680" y="952052"/>
            <a:ext cx="9445214" cy="2049332"/>
          </a:xfrm>
        </p:spPr>
        <p:txBody>
          <a:bodyPr>
            <a:noAutofit/>
          </a:bodyPr>
          <a:lstStyle/>
          <a:p>
            <a:pPr algn="ctr"/>
            <a:r>
              <a:rPr lang="th-TH" sz="6600" b="1" dirty="0">
                <a:solidFill>
                  <a:srgbClr val="0000FF"/>
                </a:solidFill>
              </a:rPr>
              <a:t>งบฐานะการเงิน </a:t>
            </a:r>
            <a:br>
              <a:rPr lang="th-TH" sz="6600" b="1" dirty="0">
                <a:solidFill>
                  <a:srgbClr val="0000FF"/>
                </a:solidFill>
              </a:rPr>
            </a:br>
            <a:r>
              <a:rPr lang="th-TH" sz="6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(งบดุล)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36994" y="3370507"/>
            <a:ext cx="9886949" cy="1752600"/>
          </a:xfrm>
        </p:spPr>
        <p:txBody>
          <a:bodyPr>
            <a:normAutofit/>
          </a:bodyPr>
          <a:lstStyle/>
          <a:p>
            <a:r>
              <a:rPr lang="th-TH" sz="6000" b="1" dirty="0">
                <a:solidFill>
                  <a:srgbClr val="C00000"/>
                </a:solidFill>
              </a:rPr>
              <a:t>สินทรัพย์   =   หนี้สิน  +  ส่วนของเจ้าของ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1 -</a:t>
            </a:r>
            <a:fld id="{48F63A3B-78C7-47BE-AE5E-E10140E04643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20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 autoUpdateAnimBg="0"/>
      <p:bldP spid="53251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232598" y="425364"/>
            <a:ext cx="8916237" cy="1143000"/>
          </a:xfrm>
          <a:solidFill>
            <a:srgbClr val="CCFFFF"/>
          </a:solidFill>
        </p:spPr>
        <p:txBody>
          <a:bodyPr/>
          <a:lstStyle/>
          <a:p>
            <a:r>
              <a:rPr lang="th-TH" altLang="th-TH" dirty="0">
                <a:solidFill>
                  <a:srgbClr val="0000FF"/>
                </a:solidFill>
              </a:rPr>
              <a:t>กระบวนการบัญชี (</a:t>
            </a:r>
            <a:r>
              <a:rPr lang="th-TH" altLang="th-TH" dirty="0" err="1">
                <a:solidFill>
                  <a:srgbClr val="0000FF"/>
                </a:solidFill>
              </a:rPr>
              <a:t>Process</a:t>
            </a:r>
            <a:r>
              <a:rPr lang="th-TH" altLang="th-TH" dirty="0">
                <a:solidFill>
                  <a:srgbClr val="0000FF"/>
                </a:solidFill>
              </a:rPr>
              <a:t> </a:t>
            </a:r>
            <a:r>
              <a:rPr lang="th-TH" altLang="th-TH" dirty="0" err="1">
                <a:solidFill>
                  <a:srgbClr val="0000FF"/>
                </a:solidFill>
              </a:rPr>
              <a:t>of</a:t>
            </a:r>
            <a:r>
              <a:rPr lang="th-TH" altLang="th-TH" dirty="0">
                <a:solidFill>
                  <a:srgbClr val="0000FF"/>
                </a:solidFill>
              </a:rPr>
              <a:t> </a:t>
            </a:r>
            <a:r>
              <a:rPr lang="th-TH" altLang="th-TH" dirty="0" err="1">
                <a:solidFill>
                  <a:srgbClr val="0000FF"/>
                </a:solidFill>
              </a:rPr>
              <a:t>Accounting</a:t>
            </a:r>
            <a:r>
              <a:rPr lang="th-TH" altLang="th-TH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45995" y="2021393"/>
            <a:ext cx="8872695" cy="4114800"/>
          </a:xfrm>
          <a:solidFill>
            <a:srgbClr val="CCFFFF"/>
          </a:solidFill>
        </p:spPr>
        <p:txBody>
          <a:bodyPr/>
          <a:lstStyle/>
          <a:p>
            <a:pPr>
              <a:buFontTx/>
              <a:buNone/>
            </a:pPr>
            <a:r>
              <a:rPr lang="th-TH" altLang="th-TH" sz="4000" dirty="0"/>
              <a:t> </a:t>
            </a:r>
            <a:r>
              <a:rPr lang="th-TH" altLang="th-TH" sz="4000" b="1" dirty="0">
                <a:solidFill>
                  <a:srgbClr val="0000FF"/>
                </a:solidFill>
              </a:rPr>
              <a:t>1. การบันทึกรายการ (</a:t>
            </a:r>
            <a:r>
              <a:rPr lang="en-US" altLang="th-TH" sz="4000" b="1" dirty="0">
                <a:solidFill>
                  <a:srgbClr val="0000FF"/>
                </a:solidFill>
              </a:rPr>
              <a:t>Recording)</a:t>
            </a:r>
            <a:endParaRPr lang="th-TH" altLang="th-TH" sz="4000" b="1" dirty="0">
              <a:solidFill>
                <a:srgbClr val="0000FF"/>
              </a:solidFill>
            </a:endParaRPr>
          </a:p>
          <a:p>
            <a:pPr>
              <a:buFontTx/>
              <a:buNone/>
            </a:pPr>
            <a:r>
              <a:rPr lang="th-TH" altLang="th-TH" sz="4000" b="1" dirty="0">
                <a:solidFill>
                  <a:srgbClr val="0000FF"/>
                </a:solidFill>
              </a:rPr>
              <a:t> 2. การจัดหมวดหมู่รายการ (</a:t>
            </a:r>
            <a:r>
              <a:rPr lang="th-TH" altLang="th-TH" sz="4000" b="1" dirty="0" err="1">
                <a:solidFill>
                  <a:srgbClr val="0000FF"/>
                </a:solidFill>
              </a:rPr>
              <a:t>Classifying</a:t>
            </a:r>
            <a:r>
              <a:rPr lang="th-TH" altLang="th-TH" sz="4000" b="1" dirty="0">
                <a:solidFill>
                  <a:srgbClr val="0000FF"/>
                </a:solidFill>
              </a:rPr>
              <a:t>)</a:t>
            </a:r>
          </a:p>
          <a:p>
            <a:pPr>
              <a:buFontTx/>
              <a:buNone/>
            </a:pPr>
            <a:r>
              <a:rPr lang="th-TH" altLang="th-TH" sz="4000" b="1" dirty="0">
                <a:solidFill>
                  <a:srgbClr val="0000FF"/>
                </a:solidFill>
              </a:rPr>
              <a:t> 3. การสรุปผลข้อมูล  (</a:t>
            </a:r>
            <a:r>
              <a:rPr lang="th-TH" altLang="th-TH" sz="4000" b="1" dirty="0" err="1">
                <a:solidFill>
                  <a:srgbClr val="0000FF"/>
                </a:solidFill>
              </a:rPr>
              <a:t>Summarizing</a:t>
            </a:r>
            <a:r>
              <a:rPr lang="th-TH" altLang="th-TH" sz="4000" b="1" dirty="0">
                <a:solidFill>
                  <a:srgbClr val="0000FF"/>
                </a:solidFill>
              </a:rPr>
              <a:t>)</a:t>
            </a:r>
          </a:p>
          <a:p>
            <a:pPr>
              <a:buFontTx/>
              <a:buNone/>
            </a:pPr>
            <a:r>
              <a:rPr lang="th-TH" altLang="th-TH" sz="4000" b="1" dirty="0">
                <a:solidFill>
                  <a:srgbClr val="0000FF"/>
                </a:solidFill>
              </a:rPr>
              <a:t> 4. การวิเคราะห์ข้อมูล (</a:t>
            </a:r>
            <a:r>
              <a:rPr lang="th-TH" altLang="th-TH" sz="4000" b="1" dirty="0" err="1">
                <a:solidFill>
                  <a:srgbClr val="0000FF"/>
                </a:solidFill>
              </a:rPr>
              <a:t>interpreting</a:t>
            </a:r>
            <a:r>
              <a:rPr lang="th-TH" altLang="th-TH" sz="4000" b="1" dirty="0">
                <a:solidFill>
                  <a:srgbClr val="0000FF"/>
                </a:solidFill>
              </a:rPr>
              <a:t>)</a:t>
            </a:r>
          </a:p>
        </p:txBody>
      </p:sp>
      <p:graphicFrame>
        <p:nvGraphicFramePr>
          <p:cNvPr id="4098" name="Object 10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4072857"/>
              </p:ext>
            </p:extLst>
          </p:nvPr>
        </p:nvGraphicFramePr>
        <p:xfrm>
          <a:off x="7198822" y="4531711"/>
          <a:ext cx="2021378" cy="1442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006800" imgH="2856960" progId="MS_ClipArt_Gallery.2">
                  <p:embed/>
                </p:oleObj>
              </mc:Choice>
              <mc:Fallback>
                <p:oleObj name="Clip" r:id="rId2" imgW="4006800" imgH="2856960" progId="MS_ClipArt_Gallery.2">
                  <p:embed/>
                  <p:pic>
                    <p:nvPicPr>
                      <p:cNvPr id="4098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8822" y="4531711"/>
                        <a:ext cx="2021378" cy="1442053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7163287" y="6492875"/>
            <a:ext cx="4605578" cy="365125"/>
          </a:xfrm>
        </p:spPr>
        <p:txBody>
          <a:bodyPr/>
          <a:lstStyle/>
          <a:p>
            <a:r>
              <a:rPr lang="en-US" dirty="0"/>
              <a:t>ACC1101  Assoc. Professor </a:t>
            </a:r>
            <a:r>
              <a:rPr lang="en-US" dirty="0" err="1"/>
              <a:t>Chadaporn</a:t>
            </a:r>
            <a:r>
              <a:rPr lang="en-US" dirty="0"/>
              <a:t>  </a:t>
            </a:r>
            <a:r>
              <a:rPr lang="en-US" dirty="0" err="1"/>
              <a:t>Teeka-uttamakorn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82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 autoUpdateAnimBg="0"/>
      <p:bldP spid="10243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>
            <a:normAutofit fontScale="90000"/>
          </a:bodyPr>
          <a:lstStyle/>
          <a:p>
            <a:pPr algn="ctr"/>
            <a:r>
              <a:rPr lang="th-TH" sz="7300" dirty="0">
                <a:solidFill>
                  <a:srgbClr val="0000FF"/>
                </a:solidFill>
              </a:rPr>
              <a:t>สมการบัญชี </a:t>
            </a:r>
            <a:br>
              <a:rPr lang="th-TH" sz="7300" dirty="0">
                <a:solidFill>
                  <a:srgbClr val="0000FF"/>
                </a:solidFill>
              </a:rPr>
            </a:br>
            <a:r>
              <a:rPr lang="th-TH" sz="5600" dirty="0">
                <a:solidFill>
                  <a:srgbClr val="0000FF"/>
                </a:solidFill>
              </a:rPr>
              <a:t>(</a:t>
            </a:r>
            <a:r>
              <a:rPr lang="th-TH" sz="5600" dirty="0" err="1">
                <a:solidFill>
                  <a:srgbClr val="0000FF"/>
                </a:solidFill>
              </a:rPr>
              <a:t>The</a:t>
            </a:r>
            <a:r>
              <a:rPr lang="th-TH" sz="5600" dirty="0">
                <a:solidFill>
                  <a:srgbClr val="0000FF"/>
                </a:solidFill>
              </a:rPr>
              <a:t> </a:t>
            </a:r>
            <a:r>
              <a:rPr lang="th-TH" sz="5600" dirty="0" err="1">
                <a:solidFill>
                  <a:srgbClr val="0000FF"/>
                </a:solidFill>
              </a:rPr>
              <a:t>Accounting</a:t>
            </a:r>
            <a:r>
              <a:rPr lang="th-TH" sz="5600" dirty="0">
                <a:solidFill>
                  <a:srgbClr val="0000FF"/>
                </a:solidFill>
              </a:rPr>
              <a:t>  </a:t>
            </a:r>
            <a:r>
              <a:rPr lang="th-TH" sz="5600" dirty="0" err="1">
                <a:solidFill>
                  <a:srgbClr val="0000FF"/>
                </a:solidFill>
              </a:rPr>
              <a:t>Equation</a:t>
            </a:r>
            <a:r>
              <a:rPr lang="th-TH" sz="5600" dirty="0">
                <a:solidFill>
                  <a:srgbClr val="0000FF"/>
                </a:solidFill>
              </a:rPr>
              <a:t>)</a:t>
            </a:r>
            <a:endParaRPr lang="th-TH" dirty="0">
              <a:solidFill>
                <a:srgbClr val="0000FF"/>
              </a:solidFill>
            </a:endParaRP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87514" y="2526254"/>
            <a:ext cx="8939828" cy="1771650"/>
          </a:xfrm>
        </p:spPr>
        <p:txBody>
          <a:bodyPr/>
          <a:lstStyle/>
          <a:p>
            <a:r>
              <a:rPr lang="th-TH" sz="5400" b="1" dirty="0"/>
              <a:t>สินทรัพย์   </a:t>
            </a:r>
            <a:r>
              <a:rPr lang="en-US" sz="5400" b="1" dirty="0"/>
              <a:t>=</a:t>
            </a:r>
            <a:r>
              <a:rPr lang="th-TH" sz="5400" b="1" dirty="0"/>
              <a:t>  หนี้สิน  +  ส่วนของเจ้าของ</a:t>
            </a:r>
          </a:p>
          <a:p>
            <a:r>
              <a:rPr lang="th-TH" sz="4500" b="1" dirty="0"/>
              <a:t>(</a:t>
            </a:r>
            <a:r>
              <a:rPr lang="th-TH" sz="4500" b="1" dirty="0" err="1"/>
              <a:t>Assets</a:t>
            </a:r>
            <a:r>
              <a:rPr lang="th-TH" sz="4500" b="1" dirty="0"/>
              <a:t> =  </a:t>
            </a:r>
            <a:r>
              <a:rPr lang="th-TH" sz="4500" b="1" dirty="0" err="1"/>
              <a:t>Liabilities</a:t>
            </a:r>
            <a:r>
              <a:rPr lang="th-TH" sz="4500" b="1" dirty="0"/>
              <a:t>  +  </a:t>
            </a:r>
            <a:r>
              <a:rPr lang="th-TH" sz="4500" b="1" dirty="0" err="1"/>
              <a:t>Equity</a:t>
            </a:r>
            <a:r>
              <a:rPr lang="th-TH" sz="4500" b="1" dirty="0"/>
              <a:t>)</a:t>
            </a:r>
            <a:endParaRPr lang="th-TH" b="1" dirty="0"/>
          </a:p>
        </p:txBody>
      </p:sp>
      <p:graphicFrame>
        <p:nvGraphicFramePr>
          <p:cNvPr id="1331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8060885"/>
              </p:ext>
            </p:extLst>
          </p:nvPr>
        </p:nvGraphicFramePr>
        <p:xfrm>
          <a:off x="4249271" y="4800600"/>
          <a:ext cx="37592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762440" imgH="3504600" progId="MS_ClipArt_Gallery.2">
                  <p:embed/>
                </p:oleObj>
              </mc:Choice>
              <mc:Fallback>
                <p:oleObj name="Clip" r:id="rId2" imgW="4762440" imgH="350460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9271" y="4800600"/>
                        <a:ext cx="3759200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1 -</a:t>
            </a:r>
            <a:fld id="{48F63A3B-78C7-47BE-AE5E-E10140E04643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31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1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1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1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1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26" grpId="0" autoUpdateAnimBg="0"/>
      <p:bldP spid="231427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Oval 2"/>
          <p:cNvSpPr>
            <a:spLocks noChangeArrowheads="1"/>
          </p:cNvSpPr>
          <p:nvPr/>
        </p:nvSpPr>
        <p:spPr bwMode="auto">
          <a:xfrm>
            <a:off x="2366682" y="548680"/>
            <a:ext cx="7282927" cy="265172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th-TH" dirty="0">
              <a:solidFill>
                <a:srgbClr val="FFFFFF"/>
              </a:solidFill>
            </a:endParaRPr>
          </a:p>
          <a:p>
            <a:pPr algn="ctr"/>
            <a:r>
              <a:rPr lang="th-TH" sz="7200" b="1" dirty="0">
                <a:solidFill>
                  <a:srgbClr val="FFFFFF"/>
                </a:solidFill>
              </a:rPr>
              <a:t>งบกำไรขาดทุน</a:t>
            </a:r>
          </a:p>
        </p:txBody>
      </p:sp>
      <p:sp>
        <p:nvSpPr>
          <p:cNvPr id="29699" name="AutoShape 3"/>
          <p:cNvSpPr>
            <a:spLocks noChangeArrowheads="1"/>
          </p:cNvSpPr>
          <p:nvPr/>
        </p:nvSpPr>
        <p:spPr bwMode="auto">
          <a:xfrm>
            <a:off x="4921026" y="4149762"/>
            <a:ext cx="2336800" cy="838200"/>
          </a:xfrm>
          <a:prstGeom prst="leftRightArrow">
            <a:avLst>
              <a:gd name="adj1" fmla="val 50000"/>
              <a:gd name="adj2" fmla="val 41818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55300" name="AutoShape 4"/>
          <p:cNvSpPr>
            <a:spLocks noChangeArrowheads="1"/>
          </p:cNvSpPr>
          <p:nvPr/>
        </p:nvSpPr>
        <p:spPr bwMode="auto">
          <a:xfrm>
            <a:off x="719403" y="3657600"/>
            <a:ext cx="3744416" cy="2057400"/>
          </a:xfrm>
          <a:prstGeom prst="roundRect">
            <a:avLst>
              <a:gd name="adj" fmla="val 16667"/>
            </a:avLst>
          </a:prstGeom>
          <a:solidFill>
            <a:srgbClr val="0066CC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th-TH" sz="6000" b="1" dirty="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rPr>
              <a:t>รายได้</a:t>
            </a:r>
          </a:p>
          <a:p>
            <a:pPr algn="ctr"/>
            <a:r>
              <a:rPr lang="th-TH" sz="6000" b="1" dirty="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rPr>
              <a:t>(</a:t>
            </a:r>
            <a:r>
              <a:rPr lang="th-TH" sz="6000" b="1" dirty="0" err="1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rPr>
              <a:t>Revenue</a:t>
            </a:r>
            <a:r>
              <a:rPr lang="th-TH" sz="6000" b="1" dirty="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rPr>
              <a:t>)</a:t>
            </a:r>
          </a:p>
        </p:txBody>
      </p:sp>
      <p:sp>
        <p:nvSpPr>
          <p:cNvPr id="55301" name="AutoShape 5"/>
          <p:cNvSpPr>
            <a:spLocks noChangeArrowheads="1"/>
          </p:cNvSpPr>
          <p:nvPr/>
        </p:nvSpPr>
        <p:spPr bwMode="auto">
          <a:xfrm>
            <a:off x="7632171" y="3657600"/>
            <a:ext cx="3848629" cy="2003648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th-TH" sz="5400" b="1" dirty="0">
                <a:latin typeface="Browallia New" pitchFamily="34" charset="-34"/>
                <a:cs typeface="Browallia New" pitchFamily="34" charset="-34"/>
              </a:rPr>
              <a:t>ค่าใช้จ่าย</a:t>
            </a:r>
          </a:p>
          <a:p>
            <a:pPr algn="ctr"/>
            <a:r>
              <a:rPr lang="th-TH" sz="5400" b="1" dirty="0">
                <a:latin typeface="Browallia New" pitchFamily="34" charset="-34"/>
                <a:cs typeface="Browallia New" pitchFamily="34" charset="-34"/>
              </a:rPr>
              <a:t>(</a:t>
            </a:r>
            <a:r>
              <a:rPr lang="th-TH" sz="5400" b="1" dirty="0" err="1">
                <a:latin typeface="Browallia New" pitchFamily="34" charset="-34"/>
                <a:cs typeface="Browallia New" pitchFamily="34" charset="-34"/>
              </a:rPr>
              <a:t>Expenses</a:t>
            </a:r>
            <a:r>
              <a:rPr lang="th-TH" sz="5400" b="1" dirty="0">
                <a:latin typeface="Browallia New" pitchFamily="34" charset="-34"/>
                <a:cs typeface="Browallia New" pitchFamily="34" charset="-34"/>
              </a:rPr>
              <a:t>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39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 animBg="1" autoUpdateAnimBg="0"/>
      <p:bldP spid="55300" grpId="0" animBg="1" autoUpdateAnimBg="0"/>
      <p:bldP spid="55301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3149600" y="1412837"/>
            <a:ext cx="6299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1pPr>
            <a:lvl2pPr marL="742950" indent="-285750"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2pPr>
            <a:lvl3pPr marL="1143000" indent="-228600"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3pPr>
            <a:lvl4pPr marL="1600200" indent="-228600"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4pPr>
            <a:lvl5pPr marL="2057400" indent="-228600"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5400" dirty="0">
                <a:cs typeface="+mn-cs"/>
              </a:rPr>
              <a:t>งบกำไรขาดทุน</a:t>
            </a: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609600" y="2974491"/>
            <a:ext cx="57912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1pPr>
            <a:lvl2pPr marL="742950" indent="-285750"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2pPr>
            <a:lvl3pPr marL="1143000" indent="-228600"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3pPr>
            <a:lvl4pPr marL="1600200" indent="-228600"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4pPr>
            <a:lvl5pPr marL="2057400" indent="-228600"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4100" dirty="0"/>
              <a:t>รายได้(</a:t>
            </a:r>
            <a:r>
              <a:rPr lang="th-TH" sz="4100" dirty="0" err="1"/>
              <a:t>Revenues</a:t>
            </a:r>
            <a:r>
              <a:rPr lang="th-TH" sz="4100" dirty="0"/>
              <a:t>)		</a:t>
            </a: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1625600" y="3962400"/>
            <a:ext cx="46736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1pPr>
            <a:lvl2pPr marL="742950" indent="-285750"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2pPr>
            <a:lvl3pPr marL="1143000" indent="-228600"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3pPr>
            <a:lvl4pPr marL="1600200" indent="-228600"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4pPr>
            <a:lvl5pPr marL="2057400" indent="-228600"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4100" dirty="0"/>
              <a:t>  ค่าใช้จ่าย </a:t>
            </a:r>
            <a:r>
              <a:rPr lang="en-US" sz="4100" dirty="0"/>
              <a:t>(Expenses)</a:t>
            </a:r>
            <a:endParaRPr lang="th-TH" sz="4100" dirty="0"/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8432800" y="2971801"/>
            <a:ext cx="203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1pPr>
            <a:lvl2pPr marL="742950" indent="-285750"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2pPr>
            <a:lvl3pPr marL="1143000" indent="-228600"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3pPr>
            <a:lvl4pPr marL="1600200" indent="-228600"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4pPr>
            <a:lvl5pPr marL="2057400" indent="-228600"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/>
              <a:t>XXX</a:t>
            </a:r>
            <a:endParaRPr lang="th-TH" sz="3600"/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8331200" y="4038601"/>
            <a:ext cx="1422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1pPr>
            <a:lvl2pPr marL="742950" indent="-285750"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2pPr>
            <a:lvl3pPr marL="1143000" indent="-228600"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3pPr>
            <a:lvl4pPr marL="1600200" indent="-228600"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4pPr>
            <a:lvl5pPr marL="2057400" indent="-228600"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/>
              <a:t> </a:t>
            </a:r>
            <a:r>
              <a:rPr lang="en-US" sz="3600" u="sng"/>
              <a:t>XXX</a:t>
            </a:r>
            <a:endParaRPr lang="th-TH" sz="3600"/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1360244" y="4898324"/>
            <a:ext cx="7923605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1pPr>
            <a:lvl2pPr marL="742950" indent="-285750"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2pPr>
            <a:lvl3pPr marL="1143000" indent="-228600"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3pPr>
            <a:lvl4pPr marL="1600200" indent="-228600"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4pPr>
            <a:lvl5pPr marL="2057400" indent="-228600"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3600" dirty="0"/>
              <a:t>	</a:t>
            </a:r>
            <a:r>
              <a:rPr lang="th-TH" sz="3600" dirty="0">
                <a:solidFill>
                  <a:srgbClr val="0000FF"/>
                </a:solidFill>
              </a:rPr>
              <a:t>กำไรสุทธิ  หรือ ขาดทุนสุทธิ</a:t>
            </a:r>
          </a:p>
          <a:p>
            <a:pPr>
              <a:spcBef>
                <a:spcPct val="50000"/>
              </a:spcBef>
            </a:pPr>
            <a:r>
              <a:rPr lang="th-TH" sz="3600" dirty="0">
                <a:solidFill>
                  <a:srgbClr val="0000FF"/>
                </a:solidFill>
              </a:rPr>
              <a:t>	(</a:t>
            </a:r>
            <a:r>
              <a:rPr lang="th-TH" sz="3600" dirty="0" err="1">
                <a:solidFill>
                  <a:srgbClr val="0000FF"/>
                </a:solidFill>
              </a:rPr>
              <a:t>Net</a:t>
            </a:r>
            <a:r>
              <a:rPr lang="th-TH" sz="3600" dirty="0">
                <a:solidFill>
                  <a:srgbClr val="0000FF"/>
                </a:solidFill>
              </a:rPr>
              <a:t>  </a:t>
            </a:r>
            <a:r>
              <a:rPr lang="th-TH" sz="3600" dirty="0" err="1">
                <a:solidFill>
                  <a:srgbClr val="0000FF"/>
                </a:solidFill>
              </a:rPr>
              <a:t>Income</a:t>
            </a:r>
            <a:r>
              <a:rPr lang="th-TH" sz="3600" dirty="0">
                <a:solidFill>
                  <a:srgbClr val="0000FF"/>
                </a:solidFill>
              </a:rPr>
              <a:t> </a:t>
            </a:r>
            <a:r>
              <a:rPr lang="th-TH" sz="3600" dirty="0" err="1">
                <a:solidFill>
                  <a:srgbClr val="0000FF"/>
                </a:solidFill>
              </a:rPr>
              <a:t>or</a:t>
            </a:r>
            <a:r>
              <a:rPr lang="th-TH" sz="3600" dirty="0">
                <a:solidFill>
                  <a:srgbClr val="0000FF"/>
                </a:solidFill>
              </a:rPr>
              <a:t> </a:t>
            </a:r>
            <a:r>
              <a:rPr lang="th-TH" sz="3600" dirty="0" err="1">
                <a:solidFill>
                  <a:srgbClr val="0000FF"/>
                </a:solidFill>
              </a:rPr>
              <a:t>Loss</a:t>
            </a:r>
            <a:r>
              <a:rPr lang="th-TH" sz="3600" dirty="0">
                <a:solidFill>
                  <a:srgbClr val="0000FF"/>
                </a:solidFill>
              </a:rPr>
              <a:t>)             		</a:t>
            </a:r>
            <a:r>
              <a:rPr lang="en-US" sz="3600" dirty="0">
                <a:solidFill>
                  <a:srgbClr val="0000FF"/>
                </a:solidFill>
              </a:rPr>
              <a:t>				   </a:t>
            </a:r>
            <a:r>
              <a:rPr lang="en-US" sz="3600" u="sng" dirty="0">
                <a:solidFill>
                  <a:srgbClr val="0000FF"/>
                </a:solidFill>
              </a:rPr>
              <a:t>XXX</a:t>
            </a:r>
            <a:r>
              <a:rPr lang="th-TH" sz="3600" u="sng" dirty="0">
                <a:solidFill>
                  <a:srgbClr val="0000FF"/>
                </a:solidFill>
              </a:rPr>
              <a:t>     </a:t>
            </a:r>
            <a:r>
              <a:rPr lang="th-TH" sz="3600" dirty="0">
                <a:solidFill>
                  <a:srgbClr val="0000FF"/>
                </a:solidFill>
              </a:rPr>
              <a:t> </a:t>
            </a:r>
            <a:endParaRPr lang="th-TH" sz="2400" b="0" dirty="0">
              <a:solidFill>
                <a:srgbClr val="0000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19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autoUpdateAnimBg="0"/>
      <p:bldP spid="84996" grpId="0" autoUpdateAnimBg="0"/>
      <p:bldP spid="84999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2209800" y="1652536"/>
            <a:ext cx="3657600" cy="685800"/>
          </a:xfrm>
          <a:prstGeom prst="rect">
            <a:avLst/>
          </a:prstGeom>
          <a:solidFill>
            <a:srgbClr val="00206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th-TH" altLang="th-TH" sz="4000" dirty="0">
                <a:solidFill>
                  <a:srgbClr val="FFFF00"/>
                </a:solidFill>
              </a:rPr>
              <a:t>หนี้สิน(</a:t>
            </a:r>
            <a:r>
              <a:rPr kumimoji="0" lang="th-TH" altLang="th-TH" sz="4000" dirty="0" err="1">
                <a:solidFill>
                  <a:srgbClr val="FFFF00"/>
                </a:solidFill>
              </a:rPr>
              <a:t>Liability</a:t>
            </a:r>
            <a:r>
              <a:rPr kumimoji="0" lang="th-TH" altLang="th-TH" sz="4000" dirty="0">
                <a:solidFill>
                  <a:srgbClr val="FFFF00"/>
                </a:solidFill>
              </a:rPr>
              <a:t>)</a:t>
            </a:r>
            <a:endParaRPr kumimoji="0" lang="th-TH" altLang="th-TH" dirty="0">
              <a:solidFill>
                <a:srgbClr val="FFFF00"/>
              </a:solidFill>
            </a:endParaRP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2248348" y="3506471"/>
            <a:ext cx="3657600" cy="685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th-TH" altLang="th-TH" sz="4000" dirty="0">
                <a:solidFill>
                  <a:srgbClr val="FFFF00"/>
                </a:solidFill>
              </a:rPr>
              <a:t>รายได้(</a:t>
            </a:r>
            <a:r>
              <a:rPr kumimoji="0" lang="th-TH" altLang="th-TH" sz="4000" dirty="0" err="1">
                <a:solidFill>
                  <a:srgbClr val="FFFF00"/>
                </a:solidFill>
              </a:rPr>
              <a:t>Revenue</a:t>
            </a:r>
            <a:r>
              <a:rPr kumimoji="0" lang="th-TH" altLang="th-TH" sz="4000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2209800" y="4584979"/>
            <a:ext cx="3657600" cy="685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th-TH" altLang="th-TH" sz="4000" dirty="0">
                <a:solidFill>
                  <a:srgbClr val="FFFF00"/>
                </a:solidFill>
              </a:rPr>
              <a:t>ค่าใช้จ่าย</a:t>
            </a:r>
            <a:r>
              <a:rPr kumimoji="0" lang="th-TH" altLang="th-TH" sz="4000" dirty="0"/>
              <a:t> </a:t>
            </a:r>
            <a:r>
              <a:rPr kumimoji="0" lang="th-TH" altLang="th-TH" sz="4000" dirty="0">
                <a:solidFill>
                  <a:srgbClr val="FFFF00"/>
                </a:solidFill>
              </a:rPr>
              <a:t>(</a:t>
            </a:r>
            <a:r>
              <a:rPr kumimoji="0" lang="th-TH" altLang="th-TH" sz="4000" dirty="0" err="1">
                <a:solidFill>
                  <a:srgbClr val="FFFF00"/>
                </a:solidFill>
              </a:rPr>
              <a:t>Expense</a:t>
            </a:r>
            <a:r>
              <a:rPr kumimoji="0" lang="th-TH" altLang="th-TH" sz="4000" dirty="0">
                <a:solidFill>
                  <a:srgbClr val="FFFF00"/>
                </a:solidFill>
              </a:rPr>
              <a:t>)</a:t>
            </a:r>
            <a:endParaRPr kumimoji="0" lang="th-TH" altLang="th-TH" sz="2800" dirty="0">
              <a:solidFill>
                <a:srgbClr val="FFFF00"/>
              </a:solidFill>
            </a:endParaRP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2209800" y="2552281"/>
            <a:ext cx="3657600" cy="762000"/>
          </a:xfrm>
          <a:prstGeom prst="rect">
            <a:avLst/>
          </a:prstGeom>
          <a:solidFill>
            <a:srgbClr val="00206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th-TH" altLang="th-TH" dirty="0">
                <a:solidFill>
                  <a:srgbClr val="FFFF00"/>
                </a:solidFill>
              </a:rPr>
              <a:t>ส่วนของเจ้าของ</a:t>
            </a:r>
            <a:r>
              <a:rPr kumimoji="0" lang="th-TH" altLang="th-TH" sz="2800" dirty="0">
                <a:solidFill>
                  <a:srgbClr val="FFFF00"/>
                </a:solidFill>
              </a:rPr>
              <a:t>(</a:t>
            </a:r>
            <a:r>
              <a:rPr kumimoji="0" lang="th-TH" altLang="th-TH" sz="2800" dirty="0" err="1">
                <a:solidFill>
                  <a:srgbClr val="FFFF00"/>
                </a:solidFill>
              </a:rPr>
              <a:t>Owner’s</a:t>
            </a:r>
            <a:r>
              <a:rPr kumimoji="0" lang="th-TH" altLang="th-TH" sz="2800" dirty="0">
                <a:solidFill>
                  <a:srgbClr val="FFFF00"/>
                </a:solidFill>
              </a:rPr>
              <a:t> </a:t>
            </a:r>
            <a:r>
              <a:rPr kumimoji="0" lang="th-TH" altLang="th-TH" sz="2800" dirty="0" err="1">
                <a:solidFill>
                  <a:srgbClr val="FFFF00"/>
                </a:solidFill>
              </a:rPr>
              <a:t>Equity</a:t>
            </a:r>
            <a:r>
              <a:rPr kumimoji="0" lang="th-TH" altLang="th-TH" sz="2800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2209800" y="609600"/>
            <a:ext cx="3657600" cy="685800"/>
          </a:xfrm>
          <a:prstGeom prst="rect">
            <a:avLst/>
          </a:prstGeom>
          <a:solidFill>
            <a:srgbClr val="00206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kumimoji="0" lang="th-TH" altLang="th-TH" sz="2800" dirty="0"/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th-TH" altLang="th-TH" sz="4000" dirty="0">
                <a:solidFill>
                  <a:srgbClr val="FFFF00"/>
                </a:solidFill>
              </a:rPr>
              <a:t>สินทรัพย์</a:t>
            </a:r>
            <a:r>
              <a:rPr kumimoji="0" lang="en-US" altLang="th-TH" sz="4000" dirty="0">
                <a:solidFill>
                  <a:srgbClr val="FFFF00"/>
                </a:solidFill>
              </a:rPr>
              <a:t>(Asset)</a:t>
            </a:r>
            <a:endParaRPr kumimoji="0" lang="th-TH" altLang="th-TH" dirty="0">
              <a:solidFill>
                <a:srgbClr val="FFFF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kumimoji="0" lang="th-TH" altLang="th-TH" dirty="0"/>
          </a:p>
        </p:txBody>
      </p:sp>
      <p:sp>
        <p:nvSpPr>
          <p:cNvPr id="21512" name="AutoShape 8"/>
          <p:cNvSpPr>
            <a:spLocks/>
          </p:cNvSpPr>
          <p:nvPr/>
        </p:nvSpPr>
        <p:spPr bwMode="auto">
          <a:xfrm>
            <a:off x="6093310" y="3858486"/>
            <a:ext cx="758413" cy="1119244"/>
          </a:xfrm>
          <a:prstGeom prst="rightBrace">
            <a:avLst>
              <a:gd name="adj1" fmla="val 24074"/>
              <a:gd name="adj2" fmla="val 48078"/>
            </a:avLst>
          </a:prstGeom>
          <a:noFill/>
          <a:ln w="76200">
            <a:solidFill>
              <a:schemeClr val="accent6">
                <a:lumMod val="50000"/>
              </a:scheme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kumimoji="0" lang="en-US" altLang="th-TH" sz="40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43</a:t>
            </a:fld>
            <a:endParaRPr lang="en-US" dirty="0"/>
          </a:p>
        </p:txBody>
      </p:sp>
      <p:sp>
        <p:nvSpPr>
          <p:cNvPr id="11" name="AutoShape 8"/>
          <p:cNvSpPr>
            <a:spLocks/>
          </p:cNvSpPr>
          <p:nvPr/>
        </p:nvSpPr>
        <p:spPr bwMode="auto">
          <a:xfrm>
            <a:off x="5867400" y="876192"/>
            <a:ext cx="1210235" cy="2238487"/>
          </a:xfrm>
          <a:prstGeom prst="rightBrace">
            <a:avLst>
              <a:gd name="adj1" fmla="val 24074"/>
              <a:gd name="adj2" fmla="val 50000"/>
            </a:avLst>
          </a:prstGeom>
          <a:noFill/>
          <a:ln w="76200">
            <a:solidFill>
              <a:schemeClr val="accent6">
                <a:lumMod val="50000"/>
              </a:scheme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kumimoji="0" lang="en-US" altLang="th-TH" sz="4000"/>
          </a:p>
        </p:txBody>
      </p:sp>
      <p:sp>
        <p:nvSpPr>
          <p:cNvPr id="4" name="Oval 3"/>
          <p:cNvSpPr/>
          <p:nvPr/>
        </p:nvSpPr>
        <p:spPr>
          <a:xfrm>
            <a:off x="7566689" y="3149227"/>
            <a:ext cx="2905461" cy="18285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TextBox 4"/>
          <p:cNvSpPr txBox="1"/>
          <p:nvPr/>
        </p:nvSpPr>
        <p:spPr>
          <a:xfrm>
            <a:off x="7889865" y="3723529"/>
            <a:ext cx="2259108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/>
              <a:t>งบกำไรขาดทุน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499" y="833313"/>
            <a:ext cx="3098202" cy="186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742520" y="1475063"/>
            <a:ext cx="219174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/>
              <a:t>งบฐานะการเงิน</a:t>
            </a:r>
          </a:p>
        </p:txBody>
      </p:sp>
    </p:spTree>
    <p:extLst>
      <p:ext uri="{BB962C8B-B14F-4D97-AF65-F5344CB8AC3E}">
        <p14:creationId xmlns:p14="http://schemas.microsoft.com/office/powerpoint/2010/main" val="113395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animBg="1" autoUpdateAnimBg="0"/>
      <p:bldP spid="44036" grpId="0" animBg="1" autoUpdateAnimBg="0"/>
      <p:bldP spid="44037" grpId="0" animBg="1" autoUpdateAnimBg="0"/>
      <p:bldP spid="44038" grpId="0" animBg="1" autoUpdateAnimBg="0"/>
      <p:bldP spid="44039" grpId="0" animBg="1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683F9F2D-9E3C-A713-DB21-F4B17741CA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63800" y="581025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th-TH" altLang="th-TH" b="1">
                <a:solidFill>
                  <a:srgbClr val="0000F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The  Accounting  Cycle </a:t>
            </a:r>
            <a:br>
              <a:rPr lang="th-TH" altLang="th-TH" b="1">
                <a:solidFill>
                  <a:srgbClr val="0000FF"/>
                </a:solidFill>
              </a:rPr>
            </a:br>
            <a:r>
              <a:rPr lang="th-TH" altLang="th-TH" b="1">
                <a:solidFill>
                  <a:srgbClr val="0000F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(วงจรบัญชี)</a:t>
            </a:r>
            <a:endParaRPr lang="th-TH" altLang="th-TH" b="1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64D49DB1-7349-464F-D14D-EEB8BE8A77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81214" y="2011363"/>
            <a:ext cx="8562975" cy="4114800"/>
          </a:xfrm>
        </p:spPr>
        <p:txBody>
          <a:bodyPr rtlCol="0">
            <a:normAutofit fontScale="77500" lnSpcReduction="20000"/>
          </a:bodyPr>
          <a:lstStyle/>
          <a:p>
            <a:pPr>
              <a:defRPr/>
            </a:pPr>
            <a:r>
              <a:rPr lang="th-TH" altLang="th-TH" sz="40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1. การวิเคราะห์รายการค้า</a:t>
            </a:r>
          </a:p>
          <a:p>
            <a:pPr>
              <a:defRPr/>
            </a:pPr>
            <a:r>
              <a:rPr lang="en-US" altLang="th-TH" sz="40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2. </a:t>
            </a:r>
            <a:r>
              <a:rPr lang="th-TH" altLang="th-TH" sz="40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บันทึกรายการในสมุดขั้นต้น </a:t>
            </a:r>
            <a:r>
              <a:rPr lang="en-US" altLang="th-TH" sz="40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(Journal  Entry)</a:t>
            </a:r>
            <a:endParaRPr lang="th-TH" altLang="th-TH" sz="4000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>
              <a:defRPr/>
            </a:pPr>
            <a:r>
              <a:rPr lang="en-US" altLang="th-TH" sz="40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3</a:t>
            </a:r>
            <a:r>
              <a:rPr lang="th-TH" altLang="th-TH" sz="40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. ผ่านรายการไปยังบัญชีแยกประเภท (</a:t>
            </a:r>
            <a:r>
              <a:rPr lang="th-TH" altLang="th-TH" sz="4000" b="1" dirty="0" err="1">
                <a:latin typeface="Browallia New" panose="020B0604020202020204" pitchFamily="34" charset="-34"/>
                <a:cs typeface="Browallia New" panose="020B0604020202020204" pitchFamily="34" charset="-34"/>
              </a:rPr>
              <a:t>General</a:t>
            </a:r>
            <a:r>
              <a:rPr lang="th-TH" altLang="th-TH" sz="40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  </a:t>
            </a:r>
            <a:r>
              <a:rPr lang="th-TH" altLang="th-TH" sz="4000" b="1" dirty="0" err="1">
                <a:latin typeface="Browallia New" panose="020B0604020202020204" pitchFamily="34" charset="-34"/>
                <a:cs typeface="Browallia New" panose="020B0604020202020204" pitchFamily="34" charset="-34"/>
              </a:rPr>
              <a:t>Ledger</a:t>
            </a:r>
            <a:r>
              <a:rPr lang="th-TH" altLang="th-TH" sz="40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)</a:t>
            </a:r>
          </a:p>
          <a:p>
            <a:pPr>
              <a:defRPr/>
            </a:pPr>
            <a:r>
              <a:rPr lang="en-US" altLang="th-TH" sz="40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4</a:t>
            </a:r>
            <a:r>
              <a:rPr lang="th-TH" altLang="th-TH" sz="40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. งบทดลอง </a:t>
            </a:r>
            <a:r>
              <a:rPr lang="en-US" altLang="th-TH" sz="40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(Trial   Balance)</a:t>
            </a:r>
            <a:endParaRPr lang="th-TH" altLang="th-TH" sz="4000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>
              <a:defRPr/>
            </a:pPr>
            <a:r>
              <a:rPr lang="en-US" altLang="th-TH" sz="40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5</a:t>
            </a:r>
            <a:r>
              <a:rPr lang="th-TH" altLang="th-TH" sz="40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. ปรับปรุงรายการ (</a:t>
            </a:r>
            <a:r>
              <a:rPr lang="en-US" altLang="th-TH" sz="40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Adjusting  Entry)</a:t>
            </a:r>
          </a:p>
          <a:p>
            <a:pPr>
              <a:defRPr/>
            </a:pPr>
            <a:r>
              <a:rPr lang="en-US" altLang="th-TH" sz="3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6.  </a:t>
            </a:r>
            <a:r>
              <a:rPr lang="th-TH" altLang="th-TH" sz="40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งบทดลองหลังปรับปรุง</a:t>
            </a:r>
          </a:p>
          <a:p>
            <a:pPr>
              <a:defRPr/>
            </a:pPr>
            <a:r>
              <a:rPr lang="en-US" altLang="th-TH" sz="40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7</a:t>
            </a:r>
            <a:r>
              <a:rPr lang="th-TH" altLang="th-TH" sz="40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  ปิดบัญชี (</a:t>
            </a:r>
            <a:r>
              <a:rPr lang="en-US" altLang="th-TH" sz="40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Closing Entry)</a:t>
            </a:r>
          </a:p>
          <a:p>
            <a:pPr>
              <a:defRPr/>
            </a:pPr>
            <a:r>
              <a:rPr lang="en-US" altLang="th-TH" sz="40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8  </a:t>
            </a:r>
            <a:r>
              <a:rPr lang="th-TH" altLang="th-TH" sz="40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งบทดลองหลังปิดบัญชี</a:t>
            </a:r>
            <a:endParaRPr lang="en-US" altLang="th-TH" sz="4000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0" indent="0">
              <a:buNone/>
              <a:defRPr/>
            </a:pPr>
            <a:r>
              <a:rPr lang="th-TH" altLang="th-TH" sz="40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  </a:t>
            </a:r>
            <a:r>
              <a:rPr lang="en-US" altLang="th-TH" sz="40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9  </a:t>
            </a:r>
            <a:r>
              <a:rPr lang="th-TH" altLang="th-TH" sz="40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งบการเงิน (Financial  Statements)</a:t>
            </a:r>
          </a:p>
          <a:p>
            <a:pPr>
              <a:defRPr/>
            </a:pPr>
            <a:endParaRPr lang="en-US" altLang="th-TH" sz="4000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>
              <a:defRPr/>
            </a:pPr>
            <a:endParaRPr lang="th-TH" altLang="th-TH" sz="4000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8436" name="Footer Placeholder 1">
            <a:extLst>
              <a:ext uri="{FF2B5EF4-FFF2-40B4-BE49-F238E27FC236}">
                <a16:creationId xmlns:a16="http://schemas.microsoft.com/office/drawing/2014/main" id="{98B12B84-EA65-612E-50EC-C2D422005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th-TH" sz="1400">
                <a:latin typeface="Angsana New" panose="02020603050405020304" pitchFamily="18" charset="-34"/>
              </a:rPr>
              <a:t>14011101   Assoc. Prof.  Chadaporn  Teeka-uttamakorn</a:t>
            </a:r>
          </a:p>
        </p:txBody>
      </p:sp>
      <p:sp>
        <p:nvSpPr>
          <p:cNvPr id="18437" name="Slide Number Placeholder 2">
            <a:extLst>
              <a:ext uri="{FF2B5EF4-FFF2-40B4-BE49-F238E27FC236}">
                <a16:creationId xmlns:a16="http://schemas.microsoft.com/office/drawing/2014/main" id="{6BE2A7A6-5BAF-9666-1B90-9AF82F3E6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391DDA-DBCE-44E8-8732-8AF1149B0851}" type="slidenum">
              <a:rPr lang="en-US" altLang="th-TH" sz="1400">
                <a:latin typeface="Angsana New" panose="02020603050405020304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altLang="th-TH" sz="1400">
              <a:latin typeface="Angsana New" panose="02020603050405020304" pitchFamily="18" charset="-34"/>
            </a:endParaRPr>
          </a:p>
        </p:txBody>
      </p:sp>
      <p:pic>
        <p:nvPicPr>
          <p:cNvPr id="18438" name="Picture 2">
            <a:extLst>
              <a:ext uri="{FF2B5EF4-FFF2-40B4-BE49-F238E27FC236}">
                <a16:creationId xmlns:a16="http://schemas.microsoft.com/office/drawing/2014/main" id="{C78E931F-8AE7-F64A-D0D4-26BCD1917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4" y="3730626"/>
            <a:ext cx="3348037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Box 3">
            <a:extLst>
              <a:ext uri="{FF2B5EF4-FFF2-40B4-BE49-F238E27FC236}">
                <a16:creationId xmlns:a16="http://schemas.microsoft.com/office/drawing/2014/main" id="{A4798894-B038-0F47-9F4D-02C3ABABC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4850" y="5575300"/>
            <a:ext cx="33480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th-TH" altLang="th-TH" sz="900">
                <a:latin typeface="Angsana New" panose="02020603050405020304" pitchFamily="18" charset="-34"/>
                <a:hlinkClick r:id="rId3" tooltip="http://wikitravel.org/en/Winter_in_Scandinavia"/>
              </a:rPr>
              <a:t>This Photo</a:t>
            </a:r>
            <a:r>
              <a:rPr lang="th-TH" altLang="th-TH" sz="900">
                <a:latin typeface="Angsana New" panose="02020603050405020304" pitchFamily="18" charset="-34"/>
              </a:rPr>
              <a:t> by Unknown Author is licensed under </a:t>
            </a:r>
            <a:r>
              <a:rPr lang="th-TH" altLang="th-TH" sz="900">
                <a:latin typeface="Angsana New" panose="02020603050405020304" pitchFamily="18" charset="-34"/>
                <a:hlinkClick r:id="rId4" tooltip="https://creativecommons.org/licenses/by-sa/3.0/"/>
              </a:rPr>
              <a:t>CC BY-SA</a:t>
            </a:r>
            <a:endParaRPr lang="th-TH" altLang="th-TH" sz="900">
              <a:latin typeface="Angsana New" panose="02020603050405020304" pitchFamily="18" charset="-34"/>
            </a:endParaRPr>
          </a:p>
        </p:txBody>
      </p:sp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400824BB-2A0A-040C-05FA-2B11B7C2E0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22513" y="544513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th-TH" altLang="th-TH" b="1">
                <a:solidFill>
                  <a:srgbClr val="0000F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The  Accounting  Cycle </a:t>
            </a:r>
            <a:br>
              <a:rPr lang="th-TH" altLang="th-TH" b="1">
                <a:solidFill>
                  <a:srgbClr val="0000FF"/>
                </a:solidFill>
              </a:rPr>
            </a:br>
            <a:r>
              <a:rPr lang="th-TH" altLang="th-TH" b="1">
                <a:solidFill>
                  <a:srgbClr val="0000F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(วงจรบัญชี)</a:t>
            </a:r>
            <a:endParaRPr lang="th-TH" altLang="th-TH" b="1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1EDF1B6E-B029-8AD0-C714-0F22C66146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81831" y="2011513"/>
            <a:ext cx="8562975" cy="4114800"/>
          </a:xfrm>
        </p:spPr>
        <p:txBody>
          <a:bodyPr rtlCol="0">
            <a:normAutofit fontScale="77500" lnSpcReduction="20000"/>
          </a:bodyPr>
          <a:lstStyle/>
          <a:p>
            <a:pPr>
              <a:defRPr/>
            </a:pPr>
            <a:r>
              <a:rPr lang="th-TH" altLang="th-TH" sz="4000" b="1" dirty="0"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1. การวิเคราะห์รายการค้า</a:t>
            </a:r>
          </a:p>
          <a:p>
            <a:pPr>
              <a:defRPr/>
            </a:pPr>
            <a:r>
              <a:rPr lang="en-US" altLang="th-TH" sz="4000" b="1" dirty="0"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2. </a:t>
            </a:r>
            <a:r>
              <a:rPr lang="th-TH" altLang="th-TH" sz="4000" b="1" dirty="0"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บันทึกรายการในสมุดขั้นต้น </a:t>
            </a:r>
            <a:r>
              <a:rPr lang="en-US" altLang="th-TH" sz="4000" b="1" dirty="0"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(Journal  Entry)</a:t>
            </a:r>
            <a:endParaRPr lang="th-TH" altLang="th-TH" sz="4000" b="1" dirty="0">
              <a:highlight>
                <a:srgbClr val="FFFF00"/>
              </a:highlight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>
              <a:defRPr/>
            </a:pPr>
            <a:r>
              <a:rPr lang="en-US" altLang="th-TH" sz="4000" b="1" dirty="0"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3</a:t>
            </a:r>
            <a:r>
              <a:rPr lang="th-TH" altLang="th-TH" sz="4000" b="1" dirty="0"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. ผ่านรายการไปยังบัญชีแยกประเภท (</a:t>
            </a:r>
            <a:r>
              <a:rPr lang="th-TH" altLang="th-TH" sz="4000" b="1" dirty="0" err="1"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General</a:t>
            </a:r>
            <a:r>
              <a:rPr lang="th-TH" altLang="th-TH" sz="4000" b="1" dirty="0"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  </a:t>
            </a:r>
            <a:r>
              <a:rPr lang="th-TH" altLang="th-TH" sz="4000" b="1" dirty="0" err="1"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Ledger</a:t>
            </a:r>
            <a:r>
              <a:rPr lang="th-TH" altLang="th-TH" sz="4000" b="1" dirty="0"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)</a:t>
            </a:r>
          </a:p>
          <a:p>
            <a:pPr>
              <a:defRPr/>
            </a:pPr>
            <a:r>
              <a:rPr lang="en-US" altLang="th-TH" sz="4000" b="1" dirty="0"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4</a:t>
            </a:r>
            <a:r>
              <a:rPr lang="th-TH" altLang="th-TH" sz="4000" b="1" dirty="0"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. งบทดลอง </a:t>
            </a:r>
            <a:r>
              <a:rPr lang="en-US" altLang="th-TH" sz="4000" b="1" dirty="0"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(Trial   Balance)</a:t>
            </a:r>
            <a:endParaRPr lang="th-TH" altLang="th-TH" sz="4000" b="1" dirty="0">
              <a:highlight>
                <a:srgbClr val="FFFF00"/>
              </a:highlight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>
              <a:defRPr/>
            </a:pPr>
            <a:r>
              <a:rPr lang="en-US" altLang="th-TH" sz="40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5</a:t>
            </a:r>
            <a:r>
              <a:rPr lang="th-TH" altLang="th-TH" sz="40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. ปรับปรุงรายการ (</a:t>
            </a:r>
            <a:r>
              <a:rPr lang="en-US" altLang="th-TH" sz="40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Adjusting  Entry)</a:t>
            </a:r>
          </a:p>
          <a:p>
            <a:pPr>
              <a:defRPr/>
            </a:pPr>
            <a:r>
              <a:rPr lang="en-US" altLang="th-TH" sz="3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6.  </a:t>
            </a:r>
            <a:r>
              <a:rPr lang="th-TH" altLang="th-TH" sz="40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งบทดลองหลังปรับปรุง</a:t>
            </a:r>
          </a:p>
          <a:p>
            <a:pPr>
              <a:defRPr/>
            </a:pPr>
            <a:r>
              <a:rPr lang="en-US" altLang="th-TH" sz="4000" b="1" dirty="0"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7</a:t>
            </a:r>
            <a:r>
              <a:rPr lang="th-TH" altLang="th-TH" sz="4000" b="1" dirty="0"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  ปิดบัญชี (</a:t>
            </a:r>
            <a:r>
              <a:rPr lang="en-US" altLang="th-TH" sz="4000" b="1" dirty="0"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Closing Entry)</a:t>
            </a:r>
          </a:p>
          <a:p>
            <a:pPr>
              <a:defRPr/>
            </a:pPr>
            <a:r>
              <a:rPr lang="en-US" altLang="th-TH" sz="40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8  </a:t>
            </a:r>
            <a:r>
              <a:rPr lang="th-TH" altLang="th-TH" sz="40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งบทดลองหลังปิดบัญชี</a:t>
            </a:r>
            <a:endParaRPr lang="en-US" altLang="th-TH" sz="4000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0" indent="0">
              <a:buNone/>
              <a:defRPr/>
            </a:pPr>
            <a:r>
              <a:rPr lang="th-TH" altLang="th-TH" sz="4000" b="1" dirty="0"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     </a:t>
            </a:r>
            <a:r>
              <a:rPr lang="en-US" altLang="th-TH" sz="4000" b="1" dirty="0"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9  </a:t>
            </a:r>
            <a:r>
              <a:rPr lang="th-TH" altLang="th-TH" sz="4000" b="1" dirty="0"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งบการเงิน (Financial  Statements)</a:t>
            </a:r>
          </a:p>
          <a:p>
            <a:pPr>
              <a:defRPr/>
            </a:pPr>
            <a:endParaRPr lang="en-US" altLang="th-TH" sz="4000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>
              <a:defRPr/>
            </a:pPr>
            <a:endParaRPr lang="th-TH" altLang="th-TH" sz="4000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9460" name="Footer Placeholder 1">
            <a:extLst>
              <a:ext uri="{FF2B5EF4-FFF2-40B4-BE49-F238E27FC236}">
                <a16:creationId xmlns:a16="http://schemas.microsoft.com/office/drawing/2014/main" id="{F23E98F0-62C2-D3A1-B59F-208DEFB10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th-TH" sz="1400">
                <a:latin typeface="Angsana New" panose="02020603050405020304" pitchFamily="18" charset="-34"/>
              </a:rPr>
              <a:t>14011101   Assoc. Prof.  Chadaporn  Teeka-uttamakorn</a:t>
            </a:r>
          </a:p>
        </p:txBody>
      </p:sp>
      <p:sp>
        <p:nvSpPr>
          <p:cNvPr id="19461" name="Slide Number Placeholder 2">
            <a:extLst>
              <a:ext uri="{FF2B5EF4-FFF2-40B4-BE49-F238E27FC236}">
                <a16:creationId xmlns:a16="http://schemas.microsoft.com/office/drawing/2014/main" id="{A35255C1-8AE3-6668-3AAD-4A3A8C660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6A7E8E-EA01-423E-A0BD-1F405CDEC6D1}" type="slidenum">
              <a:rPr lang="en-US" altLang="th-TH" sz="1400">
                <a:latin typeface="Angsana New" panose="02020603050405020304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altLang="th-TH" sz="1400">
              <a:latin typeface="Angsana New" panose="02020603050405020304" pitchFamily="18" charset="-34"/>
            </a:endParaRPr>
          </a:p>
        </p:txBody>
      </p:sp>
      <p:sp>
        <p:nvSpPr>
          <p:cNvPr id="19462" name="TextBox 3">
            <a:extLst>
              <a:ext uri="{FF2B5EF4-FFF2-40B4-BE49-F238E27FC236}">
                <a16:creationId xmlns:a16="http://schemas.microsoft.com/office/drawing/2014/main" id="{705F43F4-8C52-D1C9-50E5-A8FE345B1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750" y="5438775"/>
            <a:ext cx="33480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th-TH" altLang="th-TH" sz="900">
                <a:latin typeface="Angsana New" panose="02020603050405020304" pitchFamily="18" charset="-34"/>
                <a:hlinkClick r:id="rId2" tooltip="http://wikitravel.org/en/Winter_in_Scandinavia"/>
              </a:rPr>
              <a:t>This Photo</a:t>
            </a:r>
            <a:r>
              <a:rPr lang="th-TH" altLang="th-TH" sz="900">
                <a:latin typeface="Angsana New" panose="02020603050405020304" pitchFamily="18" charset="-34"/>
              </a:rPr>
              <a:t> by Unknown Author is licensed under </a:t>
            </a:r>
            <a:r>
              <a:rPr lang="th-TH" altLang="th-TH" sz="900">
                <a:latin typeface="Angsana New" panose="02020603050405020304" pitchFamily="18" charset="-34"/>
                <a:hlinkClick r:id="rId3" tooltip="https://creativecommons.org/licenses/by-sa/3.0/"/>
              </a:rPr>
              <a:t>CC BY-SA</a:t>
            </a:r>
            <a:endParaRPr lang="th-TH" altLang="th-TH" sz="900">
              <a:latin typeface="Angsana New" panose="02020603050405020304" pitchFamily="18" charset="-34"/>
            </a:endParaRPr>
          </a:p>
        </p:txBody>
      </p:sp>
      <p:pic>
        <p:nvPicPr>
          <p:cNvPr id="19463" name="รูปภาพ 2">
            <a:extLst>
              <a:ext uri="{FF2B5EF4-FFF2-40B4-BE49-F238E27FC236}">
                <a16:creationId xmlns:a16="http://schemas.microsoft.com/office/drawing/2014/main" id="{0C8C51BF-5AC8-18B8-6C7B-76B22697D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1" y="307975"/>
            <a:ext cx="3960813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4EEF7093-A88D-252F-5E61-3BFAE93CC0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90513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th-TH" altLang="th-TH" b="1">
                <a:solidFill>
                  <a:srgbClr val="0000F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The  Accounting  Cycle </a:t>
            </a:r>
            <a:br>
              <a:rPr lang="th-TH" altLang="th-TH" b="1">
                <a:solidFill>
                  <a:srgbClr val="0000FF"/>
                </a:solidFill>
              </a:rPr>
            </a:br>
            <a:r>
              <a:rPr lang="th-TH" altLang="th-TH" b="1">
                <a:solidFill>
                  <a:srgbClr val="0000F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(วงจรบัญชี)</a:t>
            </a:r>
            <a:endParaRPr lang="th-TH" altLang="th-TH" b="1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81AF4B72-6254-EA31-33DC-0F9C76F356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98675" y="1666876"/>
            <a:ext cx="8562975" cy="4114800"/>
          </a:xfrm>
        </p:spPr>
        <p:txBody>
          <a:bodyPr rtlCol="0">
            <a:normAutofit fontScale="92500"/>
          </a:bodyPr>
          <a:lstStyle/>
          <a:p>
            <a:pPr>
              <a:defRPr/>
            </a:pPr>
            <a:r>
              <a:rPr lang="th-TH" altLang="th-TH" sz="4000" b="1" dirty="0"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1. การวิเคราะห์รายการค้า</a:t>
            </a:r>
          </a:p>
          <a:p>
            <a:pPr>
              <a:defRPr/>
            </a:pPr>
            <a:r>
              <a:rPr lang="en-US" altLang="th-TH" sz="4000" b="1" dirty="0"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2. </a:t>
            </a:r>
            <a:r>
              <a:rPr lang="th-TH" altLang="th-TH" sz="4000" b="1" dirty="0"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บันทึกรายการในสมุดขั้นต้น </a:t>
            </a:r>
            <a:r>
              <a:rPr lang="en-US" altLang="th-TH" sz="4000" b="1" dirty="0"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(Journal  Entry)</a:t>
            </a:r>
            <a:endParaRPr lang="th-TH" altLang="th-TH" sz="4000" b="1" dirty="0">
              <a:highlight>
                <a:srgbClr val="FFFF00"/>
              </a:highlight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>
              <a:defRPr/>
            </a:pPr>
            <a:r>
              <a:rPr lang="en-US" altLang="th-TH" sz="4000" b="1" dirty="0"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3</a:t>
            </a:r>
            <a:r>
              <a:rPr lang="th-TH" altLang="th-TH" sz="4000" b="1" dirty="0"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. ผ่านรายการไปยังบัญชีแยกประเภท (</a:t>
            </a:r>
            <a:r>
              <a:rPr lang="th-TH" altLang="th-TH" sz="4000" b="1" dirty="0" err="1"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General</a:t>
            </a:r>
            <a:r>
              <a:rPr lang="th-TH" altLang="th-TH" sz="4000" b="1" dirty="0"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  </a:t>
            </a:r>
            <a:r>
              <a:rPr lang="th-TH" altLang="th-TH" sz="4000" b="1" dirty="0" err="1"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Ledger</a:t>
            </a:r>
            <a:r>
              <a:rPr lang="th-TH" altLang="th-TH" sz="4000" b="1" dirty="0"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)</a:t>
            </a:r>
          </a:p>
          <a:p>
            <a:pPr>
              <a:defRPr/>
            </a:pPr>
            <a:r>
              <a:rPr lang="en-US" altLang="th-TH" sz="4000" b="1" dirty="0"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4</a:t>
            </a:r>
            <a:r>
              <a:rPr lang="th-TH" altLang="th-TH" sz="4000" b="1" dirty="0"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. งบทดลอง </a:t>
            </a:r>
            <a:r>
              <a:rPr lang="en-US" altLang="th-TH" sz="4000" b="1" dirty="0"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(Trial   Balance)</a:t>
            </a:r>
            <a:endParaRPr lang="th-TH" altLang="th-TH" sz="4000" b="1" dirty="0">
              <a:highlight>
                <a:srgbClr val="FFFF00"/>
              </a:highlight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>
              <a:defRPr/>
            </a:pPr>
            <a:r>
              <a:rPr lang="en-US" altLang="th-TH" sz="4000" b="1" dirty="0"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5</a:t>
            </a:r>
            <a:r>
              <a:rPr lang="th-TH" altLang="th-TH" sz="4000" b="1" dirty="0"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  ปิดบัญชี (</a:t>
            </a:r>
            <a:r>
              <a:rPr lang="en-US" altLang="th-TH" sz="4000" b="1" dirty="0"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Closing Entry)</a:t>
            </a:r>
          </a:p>
          <a:p>
            <a:pPr>
              <a:defRPr/>
            </a:pPr>
            <a:r>
              <a:rPr lang="en-US" altLang="th-TH" sz="4000" b="1" dirty="0"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6  </a:t>
            </a:r>
            <a:r>
              <a:rPr lang="th-TH" altLang="th-TH" sz="4000" b="1" dirty="0"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งบการเงิน (Financial  Statements)</a:t>
            </a:r>
          </a:p>
          <a:p>
            <a:pPr>
              <a:defRPr/>
            </a:pPr>
            <a:endParaRPr lang="en-US" altLang="th-TH" sz="4000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>
              <a:defRPr/>
            </a:pPr>
            <a:endParaRPr lang="th-TH" altLang="th-TH" sz="4000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20484" name="Footer Placeholder 1">
            <a:extLst>
              <a:ext uri="{FF2B5EF4-FFF2-40B4-BE49-F238E27FC236}">
                <a16:creationId xmlns:a16="http://schemas.microsoft.com/office/drawing/2014/main" id="{37D10E32-063E-F954-EA19-08413EA1B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th-TH" sz="1400">
                <a:latin typeface="Angsana New" panose="02020603050405020304" pitchFamily="18" charset="-34"/>
              </a:rPr>
              <a:t>14011101   Assoc. Prof.  Chadaporn  Teeka-uttamakorn</a:t>
            </a:r>
          </a:p>
        </p:txBody>
      </p:sp>
      <p:sp>
        <p:nvSpPr>
          <p:cNvPr id="20485" name="Slide Number Placeholder 2">
            <a:extLst>
              <a:ext uri="{FF2B5EF4-FFF2-40B4-BE49-F238E27FC236}">
                <a16:creationId xmlns:a16="http://schemas.microsoft.com/office/drawing/2014/main" id="{683E0449-C644-4C5F-37B7-9966E3C52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B15ADF-252D-47C8-99E5-840D7BCAEA53}" type="slidenum">
              <a:rPr lang="en-US" altLang="th-TH" sz="1400">
                <a:latin typeface="Angsana New" panose="02020603050405020304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altLang="th-TH" sz="1400">
              <a:latin typeface="Angsana New" panose="02020603050405020304" pitchFamily="18" charset="-34"/>
            </a:endParaRPr>
          </a:p>
        </p:txBody>
      </p:sp>
      <p:pic>
        <p:nvPicPr>
          <p:cNvPr id="20486" name="Picture 2">
            <a:extLst>
              <a:ext uri="{FF2B5EF4-FFF2-40B4-BE49-F238E27FC236}">
                <a16:creationId xmlns:a16="http://schemas.microsoft.com/office/drawing/2014/main" id="{9E3235A8-1150-06A0-9CB0-F12C322BF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3789363"/>
            <a:ext cx="27654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Box 3">
            <a:extLst>
              <a:ext uri="{FF2B5EF4-FFF2-40B4-BE49-F238E27FC236}">
                <a16:creationId xmlns:a16="http://schemas.microsoft.com/office/drawing/2014/main" id="{0A563124-1BE5-7354-D512-BFE98C047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125" y="5657850"/>
            <a:ext cx="33480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th-TH" altLang="th-TH" sz="900">
                <a:latin typeface="Angsana New" panose="02020603050405020304" pitchFamily="18" charset="-34"/>
                <a:hlinkClick r:id="rId3" tooltip="http://wikitravel.org/en/Winter_in_Scandinavia"/>
              </a:rPr>
              <a:t>This Photo</a:t>
            </a:r>
            <a:r>
              <a:rPr lang="th-TH" altLang="th-TH" sz="900">
                <a:latin typeface="Angsana New" panose="02020603050405020304" pitchFamily="18" charset="-34"/>
              </a:rPr>
              <a:t> by Unknown Author is licensed under </a:t>
            </a:r>
            <a:r>
              <a:rPr lang="th-TH" altLang="th-TH" sz="900">
                <a:latin typeface="Angsana New" panose="02020603050405020304" pitchFamily="18" charset="-34"/>
                <a:hlinkClick r:id="rId4" tooltip="https://creativecommons.org/licenses/by-sa/3.0/"/>
              </a:rPr>
              <a:t>CC BY-SA</a:t>
            </a:r>
            <a:endParaRPr lang="th-TH" altLang="th-TH" sz="900">
              <a:latin typeface="Angsana New" panose="02020603050405020304" pitchFamily="18" charset="-34"/>
            </a:endParaRP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549" y="532015"/>
            <a:ext cx="8495607" cy="2044929"/>
          </a:xfrm>
          <a:solidFill>
            <a:srgbClr val="CCFFFF"/>
          </a:solidFill>
          <a:effectLst>
            <a:prstShdw prst="shdw17" dist="17961" dir="13500000">
              <a:srgbClr val="7A9999"/>
            </a:prstShdw>
          </a:effectLst>
        </p:spPr>
        <p:txBody>
          <a:bodyPr/>
          <a:lstStyle/>
          <a:p>
            <a:endParaRPr lang="th-TH" altLang="th-TH" i="1" dirty="0">
              <a:solidFill>
                <a:schemeClr val="accent2"/>
              </a:solidFill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81484" y="3048000"/>
            <a:ext cx="1804516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th-TH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ข้อมูล</a:t>
            </a:r>
          </a:p>
          <a:p>
            <a:pPr algn="ctr">
              <a:defRPr/>
            </a:pPr>
            <a:r>
              <a:rPr lang="en-US" sz="3500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en-US" sz="3500" dirty="0" err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Infor</a:t>
            </a:r>
            <a:endParaRPr lang="en-US" sz="3500" dirty="0">
              <a:solidFill>
                <a:srgbClr val="0000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>
              <a:defRPr/>
            </a:pPr>
            <a:r>
              <a:rPr lang="en-US" sz="3500" dirty="0" err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mation</a:t>
            </a:r>
            <a:r>
              <a:rPr lang="en-US" sz="3500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  <a:endParaRPr lang="th-TH" sz="3500" dirty="0">
              <a:solidFill>
                <a:srgbClr val="0000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2942150" y="3048000"/>
            <a:ext cx="2654782" cy="2514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th-TH" sz="3000" b="1" dirty="0">
                <a:solidFill>
                  <a:schemeClr val="bg1"/>
                </a:solidFill>
              </a:rPr>
              <a:t>กระบวนการบัญชี</a:t>
            </a:r>
          </a:p>
          <a:p>
            <a:pPr>
              <a:defRPr/>
            </a:pPr>
            <a:r>
              <a:rPr lang="th-TH" sz="2800" b="1" dirty="0">
                <a:solidFill>
                  <a:srgbClr val="0000FF"/>
                </a:solidFill>
              </a:rPr>
              <a:t>1.การ</a:t>
            </a:r>
            <a:r>
              <a:rPr lang="th-TH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บันทึก</a:t>
            </a:r>
            <a:r>
              <a:rPr lang="th-TH" sz="2800" b="1" dirty="0">
                <a:solidFill>
                  <a:srgbClr val="0000FF"/>
                </a:solidFill>
              </a:rPr>
              <a:t>รายการ</a:t>
            </a:r>
          </a:p>
          <a:p>
            <a:pPr>
              <a:defRPr/>
            </a:pPr>
            <a:r>
              <a:rPr lang="th-TH" sz="2800" b="1" dirty="0">
                <a:solidFill>
                  <a:srgbClr val="0000FF"/>
                </a:solidFill>
              </a:rPr>
              <a:t>2.</a:t>
            </a:r>
            <a:r>
              <a:rPr lang="th-TH" sz="2800" b="1" dirty="0" err="1">
                <a:solidFill>
                  <a:srgbClr val="0000FF"/>
                </a:solidFill>
              </a:rPr>
              <a:t>การจัด</a:t>
            </a:r>
            <a:r>
              <a:rPr lang="th-TH" sz="2800" b="1" dirty="0">
                <a:solidFill>
                  <a:srgbClr val="0000FF"/>
                </a:solidFill>
              </a:rPr>
              <a:t>หมวดหมู่</a:t>
            </a:r>
          </a:p>
          <a:p>
            <a:pPr>
              <a:defRPr/>
            </a:pPr>
            <a:r>
              <a:rPr lang="th-TH" sz="2800" b="1" dirty="0">
                <a:solidFill>
                  <a:srgbClr val="0000FF"/>
                </a:solidFill>
              </a:rPr>
              <a:t>3.การสรุปผล</a:t>
            </a:r>
          </a:p>
          <a:p>
            <a:pPr>
              <a:defRPr/>
            </a:pPr>
            <a:r>
              <a:rPr lang="th-TH" sz="2800" b="1" dirty="0">
                <a:solidFill>
                  <a:srgbClr val="0000FF"/>
                </a:solidFill>
              </a:rPr>
              <a:t>4. วิเคราะห์ความหมาย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6106886" y="3048000"/>
            <a:ext cx="2685422" cy="2514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th-TH" sz="2800" dirty="0"/>
              <a:t>    </a:t>
            </a:r>
          </a:p>
          <a:p>
            <a:pPr algn="ctr">
              <a:defRPr/>
            </a:pPr>
            <a:r>
              <a:rPr lang="th-TH" sz="2800" dirty="0"/>
              <a:t>  </a:t>
            </a:r>
            <a:r>
              <a:rPr lang="th-TH" sz="3600" b="1" dirty="0">
                <a:solidFill>
                  <a:schemeClr val="bg1"/>
                </a:solidFill>
              </a:rPr>
              <a:t>งบการเงิน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0000FF"/>
                </a:solidFill>
              </a:rPr>
              <a:t> (Financial 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0000FF"/>
                </a:solidFill>
              </a:rPr>
              <a:t>Statement</a:t>
            </a:r>
            <a:r>
              <a:rPr lang="en-US" sz="3600" dirty="0"/>
              <a:t>)</a:t>
            </a:r>
            <a:endParaRPr lang="th-TH" sz="3600" dirty="0"/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9307285" y="3093940"/>
            <a:ext cx="2489480" cy="2514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th-TH" sz="3600" b="1" dirty="0">
                <a:solidFill>
                  <a:schemeClr val="bg1"/>
                </a:solidFill>
              </a:rPr>
              <a:t>ผู้ทำการตัดสินใจ</a:t>
            </a:r>
          </a:p>
          <a:p>
            <a:pPr algn="ctr">
              <a:defRPr/>
            </a:pPr>
            <a:r>
              <a:rPr lang="th-TH" sz="4000" b="1" dirty="0">
                <a:solidFill>
                  <a:srgbClr val="0000FF"/>
                </a:solidFill>
              </a:rPr>
              <a:t>(</a:t>
            </a:r>
            <a:r>
              <a:rPr lang="th-TH" sz="3600" b="1" dirty="0" err="1">
                <a:solidFill>
                  <a:srgbClr val="0000FF"/>
                </a:solidFill>
              </a:rPr>
              <a:t>De</a:t>
            </a:r>
            <a:r>
              <a:rPr lang="en-US" sz="3600" b="1" dirty="0">
                <a:solidFill>
                  <a:srgbClr val="0000FF"/>
                </a:solidFill>
              </a:rPr>
              <a:t>c</a:t>
            </a:r>
            <a:r>
              <a:rPr lang="th-TH" sz="3600" b="1" dirty="0" err="1">
                <a:solidFill>
                  <a:srgbClr val="0000FF"/>
                </a:solidFill>
              </a:rPr>
              <a:t>ision</a:t>
            </a:r>
            <a:r>
              <a:rPr lang="th-TH" sz="3600" b="1" dirty="0">
                <a:solidFill>
                  <a:srgbClr val="0000FF"/>
                </a:solidFill>
              </a:rPr>
              <a:t> </a:t>
            </a:r>
          </a:p>
          <a:p>
            <a:pPr algn="ctr">
              <a:defRPr/>
            </a:pPr>
            <a:r>
              <a:rPr lang="th-TH" sz="3600" b="1" dirty="0">
                <a:solidFill>
                  <a:srgbClr val="0000FF"/>
                </a:solidFill>
              </a:rPr>
              <a:t> </a:t>
            </a:r>
            <a:r>
              <a:rPr lang="th-TH" sz="3600" b="1" dirty="0" err="1">
                <a:solidFill>
                  <a:srgbClr val="0000FF"/>
                </a:solidFill>
              </a:rPr>
              <a:t>Makers</a:t>
            </a:r>
            <a:r>
              <a:rPr lang="th-TH" sz="3600" b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14343" name="WordArt 7"/>
          <p:cNvSpPr>
            <a:spLocks noChangeArrowheads="1" noChangeShapeType="1" noTextEdit="1"/>
          </p:cNvSpPr>
          <p:nvPr/>
        </p:nvSpPr>
        <p:spPr bwMode="auto">
          <a:xfrm>
            <a:off x="2286000" y="685801"/>
            <a:ext cx="6838950" cy="16732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>
              <a:defRPr/>
            </a:pPr>
            <a:r>
              <a:rPr lang="th-TH" sz="3600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/>
                  </a:outerShdw>
                </a:effectLst>
                <a:latin typeface="Angsana New"/>
                <a:cs typeface="Angsana New"/>
              </a:rPr>
              <a:t>องค์ประกอบของการบัญชี</a:t>
            </a:r>
            <a:br>
              <a:rPr lang="th-TH" sz="3600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/>
                  </a:outerShdw>
                </a:effectLst>
                <a:latin typeface="Angsana New"/>
                <a:cs typeface="Angsana New"/>
              </a:rPr>
            </a:br>
            <a:r>
              <a:rPr lang="th-TH" sz="3600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/>
                  </a:outerShdw>
                </a:effectLst>
                <a:latin typeface="Angsana New"/>
                <a:cs typeface="Angsana New"/>
              </a:rPr>
              <a:t>(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/>
                  </a:outerShdw>
                </a:effectLst>
                <a:latin typeface="Angsana New"/>
                <a:cs typeface="Angsana New"/>
              </a:rPr>
              <a:t>Functions  of Accounting)</a:t>
            </a:r>
          </a:p>
        </p:txBody>
      </p:sp>
      <p:sp>
        <p:nvSpPr>
          <p:cNvPr id="31752" name="Line 16"/>
          <p:cNvSpPr>
            <a:spLocks noChangeShapeType="1"/>
          </p:cNvSpPr>
          <p:nvPr/>
        </p:nvSpPr>
        <p:spPr bwMode="auto">
          <a:xfrm>
            <a:off x="2378947" y="4318583"/>
            <a:ext cx="381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31753" name="Line 19"/>
          <p:cNvSpPr>
            <a:spLocks noChangeShapeType="1"/>
          </p:cNvSpPr>
          <p:nvPr/>
        </p:nvSpPr>
        <p:spPr bwMode="auto">
          <a:xfrm>
            <a:off x="8915399" y="4305300"/>
            <a:ext cx="381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31754" name="Line 23"/>
          <p:cNvSpPr>
            <a:spLocks noChangeShapeType="1"/>
          </p:cNvSpPr>
          <p:nvPr/>
        </p:nvSpPr>
        <p:spPr bwMode="auto">
          <a:xfrm>
            <a:off x="5725886" y="4351240"/>
            <a:ext cx="381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24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animBg="1" autoUpdateAnimBg="0"/>
      <p:bldP spid="14340" grpId="0" animBg="1" autoUpdateAnimBg="0"/>
      <p:bldP spid="14341" grpId="0" animBg="1" autoUpdateAnimBg="0"/>
      <p:bldP spid="14342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3104477" y="2743200"/>
            <a:ext cx="7772400" cy="4114800"/>
          </a:xfrm>
          <a:solidFill>
            <a:schemeClr val="bg1"/>
          </a:solidFill>
        </p:spPr>
        <p:txBody>
          <a:bodyPr/>
          <a:lstStyle/>
          <a:p>
            <a:pPr lvl="2"/>
            <a:r>
              <a:rPr lang="th-TH" altLang="th-TH" dirty="0"/>
              <a:t>	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tx1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h-TH" altLang="th-TH">
                <a:solidFill>
                  <a:srgbClr val="CCFFFF"/>
                </a:solidFill>
              </a:rPr>
              <a:t>ประโยชน์ของการบัญชี</a:t>
            </a:r>
          </a:p>
        </p:txBody>
      </p:sp>
      <p:sp>
        <p:nvSpPr>
          <p:cNvPr id="18436" name="AutoShape 4"/>
          <p:cNvSpPr>
            <a:spLocks noChangeArrowheads="1"/>
          </p:cNvSpPr>
          <p:nvPr/>
        </p:nvSpPr>
        <p:spPr bwMode="auto">
          <a:xfrm>
            <a:off x="4495800" y="1981200"/>
            <a:ext cx="2209800" cy="19050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th-TH" sz="2800"/>
              <a:t>รัฐบาล</a:t>
            </a:r>
          </a:p>
        </p:txBody>
      </p:sp>
      <p:sp>
        <p:nvSpPr>
          <p:cNvPr id="18437" name="AutoShape 5"/>
          <p:cNvSpPr>
            <a:spLocks noChangeArrowheads="1"/>
          </p:cNvSpPr>
          <p:nvPr/>
        </p:nvSpPr>
        <p:spPr bwMode="auto">
          <a:xfrm>
            <a:off x="5638800" y="4191000"/>
            <a:ext cx="2057400" cy="2057400"/>
          </a:xfrm>
          <a:prstGeom prst="star5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th-TH" sz="2800">
                <a:solidFill>
                  <a:schemeClr val="bg1"/>
                </a:solidFill>
              </a:rPr>
              <a:t>บุคคลอื่น</a:t>
            </a:r>
          </a:p>
        </p:txBody>
      </p:sp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8875059" y="4191000"/>
            <a:ext cx="2209800" cy="2209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th-TH" sz="2800" dirty="0">
                <a:solidFill>
                  <a:schemeClr val="bg1"/>
                </a:solidFill>
              </a:rPr>
              <a:t>เจ้าหนี้</a:t>
            </a:r>
          </a:p>
        </p:txBody>
      </p:sp>
      <p:sp>
        <p:nvSpPr>
          <p:cNvPr id="18439" name="AutoShape 7"/>
          <p:cNvSpPr>
            <a:spLocks noChangeArrowheads="1"/>
          </p:cNvSpPr>
          <p:nvPr/>
        </p:nvSpPr>
        <p:spPr bwMode="auto">
          <a:xfrm>
            <a:off x="3104477" y="4038600"/>
            <a:ext cx="2209800" cy="19812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th-TH" sz="2800" dirty="0"/>
              <a:t> นักลงทุน </a:t>
            </a:r>
          </a:p>
        </p:txBody>
      </p:sp>
      <p:sp>
        <p:nvSpPr>
          <p:cNvPr id="18440" name="AutoShape 8"/>
          <p:cNvSpPr>
            <a:spLocks noChangeArrowheads="1"/>
          </p:cNvSpPr>
          <p:nvPr/>
        </p:nvSpPr>
        <p:spPr bwMode="auto">
          <a:xfrm>
            <a:off x="7655859" y="1943100"/>
            <a:ext cx="2438400" cy="2209800"/>
          </a:xfrm>
          <a:prstGeom prst="star5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th-TH" sz="2800" dirty="0"/>
              <a:t>ฝ่ายบริหาร</a:t>
            </a:r>
          </a:p>
        </p:txBody>
      </p:sp>
      <p:sp>
        <p:nvSpPr>
          <p:cNvPr id="18443" name="AutoShape 11"/>
          <p:cNvSpPr>
            <a:spLocks noChangeArrowheads="1"/>
          </p:cNvSpPr>
          <p:nvPr/>
        </p:nvSpPr>
        <p:spPr bwMode="auto">
          <a:xfrm>
            <a:off x="968188" y="2286000"/>
            <a:ext cx="2918012" cy="1295400"/>
          </a:xfrm>
          <a:prstGeom prst="wave">
            <a:avLst>
              <a:gd name="adj1" fmla="val 13005"/>
              <a:gd name="adj2" fmla="val 0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4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4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4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4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4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pPr algn="ctr"/>
            <a:r>
              <a:rPr lang="th-TH" altLang="th-TH" sz="2800" dirty="0"/>
              <a:t>บัญชีมีประโยชน์ต่อ</a:t>
            </a:r>
            <a:endParaRPr lang="th-TH" altLang="th-TH" sz="2800" dirty="0">
              <a:solidFill>
                <a:srgbClr val="CCCCFF"/>
              </a:solidFill>
            </a:endParaRPr>
          </a:p>
        </p:txBody>
      </p:sp>
      <p:sp>
        <p:nvSpPr>
          <p:cNvPr id="32778" name="Line 14"/>
          <p:cNvSpPr>
            <a:spLocks noChangeShapeType="1"/>
          </p:cNvSpPr>
          <p:nvPr/>
        </p:nvSpPr>
        <p:spPr bwMode="auto">
          <a:xfrm>
            <a:off x="3646842" y="3581400"/>
            <a:ext cx="239358" cy="1120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32779" name="Line 16"/>
          <p:cNvSpPr>
            <a:spLocks noChangeShapeType="1"/>
          </p:cNvSpPr>
          <p:nvPr/>
        </p:nvSpPr>
        <p:spPr bwMode="auto">
          <a:xfrm>
            <a:off x="6260951" y="3195021"/>
            <a:ext cx="1871829" cy="11833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32780" name="Line 18"/>
          <p:cNvSpPr>
            <a:spLocks noChangeShapeType="1"/>
          </p:cNvSpPr>
          <p:nvPr/>
        </p:nvSpPr>
        <p:spPr bwMode="auto">
          <a:xfrm>
            <a:off x="5486400" y="3657600"/>
            <a:ext cx="32766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32781" name="Line 20"/>
          <p:cNvSpPr>
            <a:spLocks noChangeShapeType="1"/>
          </p:cNvSpPr>
          <p:nvPr/>
        </p:nvSpPr>
        <p:spPr bwMode="auto">
          <a:xfrm>
            <a:off x="3886200" y="3048000"/>
            <a:ext cx="22098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32782" name="Line 22"/>
          <p:cNvSpPr>
            <a:spLocks noChangeShapeType="1"/>
          </p:cNvSpPr>
          <p:nvPr/>
        </p:nvSpPr>
        <p:spPr bwMode="auto">
          <a:xfrm>
            <a:off x="3886200" y="2971800"/>
            <a:ext cx="1066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32783" name="Line 23"/>
          <p:cNvSpPr>
            <a:spLocks noChangeShapeType="1"/>
          </p:cNvSpPr>
          <p:nvPr/>
        </p:nvSpPr>
        <p:spPr bwMode="auto">
          <a:xfrm>
            <a:off x="3886200" y="2895600"/>
            <a:ext cx="990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98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 autoUpdateAnimBg="0"/>
      <p:bldP spid="18436" grpId="0" animBg="1" autoUpdateAnimBg="0"/>
      <p:bldP spid="18437" grpId="0" animBg="1" autoUpdateAnimBg="0"/>
      <p:bldP spid="18438" grpId="0" animBg="1" autoUpdateAnimBg="0"/>
      <p:bldP spid="18439" grpId="0" animBg="1" autoUpdateAnimBg="0"/>
      <p:bldP spid="18440" grpId="0" animBg="1" autoUpdateAnimBg="0"/>
      <p:bldP spid="18443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9" name="Rectangle 2051"/>
          <p:cNvSpPr>
            <a:spLocks noGrp="1" noChangeArrowheads="1"/>
          </p:cNvSpPr>
          <p:nvPr>
            <p:ph idx="1"/>
          </p:nvPr>
        </p:nvSpPr>
        <p:spPr>
          <a:xfrm>
            <a:off x="405205" y="2332037"/>
            <a:ext cx="10972800" cy="4525963"/>
          </a:xfrm>
        </p:spPr>
        <p:txBody>
          <a:bodyPr/>
          <a:lstStyle/>
          <a:p>
            <a:r>
              <a:rPr lang="th-TH" altLang="th-TH" sz="3600" b="1" dirty="0"/>
              <a:t>การบัญชีแบ่งออกเป็น  2 สาขา</a:t>
            </a:r>
          </a:p>
          <a:p>
            <a:pPr lvl="1"/>
            <a:r>
              <a:rPr lang="th-TH" altLang="th-TH" sz="3600" b="1" dirty="0">
                <a:solidFill>
                  <a:schemeClr val="accent6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1. การบัญชีการเงิน </a:t>
            </a:r>
            <a:r>
              <a:rPr lang="en-US" altLang="th-TH" sz="3600" b="1" dirty="0">
                <a:solidFill>
                  <a:schemeClr val="accent6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(Financial  Accounting)</a:t>
            </a:r>
          </a:p>
          <a:p>
            <a:pPr lvl="1"/>
            <a:r>
              <a:rPr lang="en-US" altLang="th-TH" sz="3600" b="1" dirty="0">
                <a:solidFill>
                  <a:schemeClr val="accent6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2. </a:t>
            </a:r>
            <a:r>
              <a:rPr lang="th-TH" altLang="th-TH" sz="3600" b="1" dirty="0">
                <a:solidFill>
                  <a:schemeClr val="accent6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การบัญชีบริหาร </a:t>
            </a:r>
            <a:r>
              <a:rPr lang="en-US" altLang="th-TH" sz="3600" b="1" dirty="0">
                <a:solidFill>
                  <a:schemeClr val="accent6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(Managerial  Accounting)</a:t>
            </a:r>
            <a:endParaRPr lang="th-TH" altLang="th-TH" dirty="0">
              <a:solidFill>
                <a:schemeClr val="accent6">
                  <a:lumMod val="50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234498" name="Rectangle 2050"/>
          <p:cNvSpPr>
            <a:spLocks noGrp="1" noChangeArrowheads="1"/>
          </p:cNvSpPr>
          <p:nvPr>
            <p:ph type="title"/>
          </p:nvPr>
        </p:nvSpPr>
        <p:spPr>
          <a:xfrm>
            <a:off x="727934" y="737216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th-TH" altLang="th-TH" b="1" dirty="0">
                <a:solidFill>
                  <a:srgbClr val="0000F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สาขาวิชาการบัญชี</a:t>
            </a:r>
            <a:br>
              <a:rPr lang="th-TH" altLang="th-TH" b="1" dirty="0">
                <a:solidFill>
                  <a:srgbClr val="0000F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en-US" altLang="th-TH" b="1" dirty="0">
                <a:solidFill>
                  <a:srgbClr val="0000F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(Branch  of Accounting</a:t>
            </a:r>
            <a:r>
              <a:rPr lang="en-US" altLang="th-TH" dirty="0">
                <a:solidFill>
                  <a:srgbClr val="0000F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)</a:t>
            </a:r>
            <a:endParaRPr lang="th-TH" altLang="th-TH" dirty="0">
              <a:solidFill>
                <a:srgbClr val="0000FF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aphicFrame>
        <p:nvGraphicFramePr>
          <p:cNvPr id="5122" name="Object 20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6287089"/>
              </p:ext>
            </p:extLst>
          </p:nvPr>
        </p:nvGraphicFramePr>
        <p:xfrm>
          <a:off x="6733309" y="3931921"/>
          <a:ext cx="4372495" cy="2465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006800" imgH="2856960" progId="MS_ClipArt_Gallery.2">
                  <p:embed/>
                </p:oleObj>
              </mc:Choice>
              <mc:Fallback>
                <p:oleObj name="Clip" r:id="rId2" imgW="4006800" imgH="2856960" progId="MS_ClipArt_Gallery.2">
                  <p:embed/>
                  <p:pic>
                    <p:nvPicPr>
                      <p:cNvPr id="5122" name="Object 20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3309" y="3931921"/>
                        <a:ext cx="4372495" cy="24657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23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4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4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" fill="hold"/>
                                        <p:tgtEl>
                                          <p:spTgt spid="234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" fill="hold"/>
                                        <p:tgtEl>
                                          <p:spTgt spid="234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" fill="hold"/>
                                        <p:tgtEl>
                                          <p:spTgt spid="234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" fill="hold"/>
                                        <p:tgtEl>
                                          <p:spTgt spid="234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" fill="hold"/>
                                        <p:tgtEl>
                                          <p:spTgt spid="234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" fill="hold"/>
                                        <p:tgtEl>
                                          <p:spTgt spid="234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499" grpId="0" build="p" autoUpdateAnimBg="0"/>
      <p:bldP spid="234498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3" name="Rectangle 3"/>
          <p:cNvSpPr>
            <a:spLocks noGrp="1" noChangeArrowheads="1"/>
          </p:cNvSpPr>
          <p:nvPr>
            <p:ph idx="1"/>
          </p:nvPr>
        </p:nvSpPr>
        <p:spPr>
          <a:xfrm>
            <a:off x="2167665" y="1365325"/>
            <a:ext cx="8470669" cy="41148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th-TH" dirty="0"/>
              <a:t> </a:t>
            </a:r>
            <a:r>
              <a:rPr lang="th-TH" b="1" dirty="0">
                <a:solidFill>
                  <a:schemeClr val="accent2"/>
                </a:solidFill>
              </a:rPr>
              <a:t>การบัญชีการเงิน </a:t>
            </a:r>
            <a:r>
              <a:rPr lang="en-US" b="1" dirty="0">
                <a:solidFill>
                  <a:schemeClr val="accent2"/>
                </a:solidFill>
              </a:rPr>
              <a:t>(Financial  Accounting)</a:t>
            </a:r>
            <a:endParaRPr lang="en-US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Tx/>
              <a:buNone/>
              <a:defRPr/>
            </a:pPr>
            <a:r>
              <a:rPr lang="th-TH" dirty="0"/>
              <a:t>              </a:t>
            </a:r>
            <a:r>
              <a:rPr lang="th-TH" b="1" dirty="0"/>
              <a:t>เน้นการบันทึกและเสนอข้อมูลทางการเงิน</a:t>
            </a:r>
          </a:p>
          <a:p>
            <a:pPr>
              <a:buFontTx/>
              <a:buNone/>
              <a:defRPr/>
            </a:pPr>
            <a:r>
              <a:rPr lang="th-TH" b="1" dirty="0"/>
              <a:t>		ผู้ใช้ข้อมูล   		บุคคลภายนอก </a:t>
            </a:r>
            <a:r>
              <a:rPr lang="en-US" b="1" dirty="0"/>
              <a:t>(external  users)</a:t>
            </a:r>
          </a:p>
          <a:p>
            <a:pPr>
              <a:buFontTx/>
              <a:buNone/>
              <a:defRPr/>
            </a:pPr>
            <a:endParaRPr lang="en-US" b="1" dirty="0"/>
          </a:p>
          <a:p>
            <a:pPr>
              <a:buFontTx/>
              <a:buNone/>
              <a:defRPr/>
            </a:pPr>
            <a:r>
              <a:rPr lang="en-US" b="1" dirty="0"/>
              <a:t> </a:t>
            </a:r>
            <a:r>
              <a:rPr lang="th-TH" b="1" dirty="0">
                <a:solidFill>
                  <a:schemeClr val="accent2"/>
                </a:solidFill>
              </a:rPr>
              <a:t>การบัญชีบริหาร </a:t>
            </a:r>
            <a:r>
              <a:rPr lang="en-US" b="1" dirty="0">
                <a:solidFill>
                  <a:schemeClr val="accent2"/>
                </a:solidFill>
              </a:rPr>
              <a:t>(Managerial  Accounting)</a:t>
            </a:r>
          </a:p>
          <a:p>
            <a:pPr>
              <a:buFontTx/>
              <a:buNone/>
              <a:defRPr/>
            </a:pPr>
            <a:r>
              <a:rPr lang="en-US" b="1" dirty="0"/>
              <a:t>		   </a:t>
            </a:r>
            <a:r>
              <a:rPr lang="en-US" b="1" dirty="0" err="1"/>
              <a:t>เน้นการให้ข้อมูลอันเป็นประโยชน์ภายในกิจการ</a:t>
            </a:r>
            <a:endParaRPr lang="en-US" b="1" dirty="0"/>
          </a:p>
          <a:p>
            <a:pPr>
              <a:buFontTx/>
              <a:buNone/>
              <a:defRPr/>
            </a:pPr>
            <a:r>
              <a:rPr lang="en-US" b="1" dirty="0"/>
              <a:t>		</a:t>
            </a:r>
            <a:r>
              <a:rPr lang="th-TH" b="1" dirty="0"/>
              <a:t>ผู้ใช้ข้อมูล   		บุคคลภายใน</a:t>
            </a:r>
            <a:r>
              <a:rPr lang="en-US" b="1" dirty="0"/>
              <a:t>(internal  users)</a:t>
            </a:r>
          </a:p>
          <a:p>
            <a:pPr>
              <a:buFontTx/>
              <a:buNone/>
              <a:defRPr/>
            </a:pPr>
            <a:endParaRPr lang="th-TH" dirty="0"/>
          </a:p>
        </p:txBody>
      </p:sp>
      <p:sp>
        <p:nvSpPr>
          <p:cNvPr id="33795" name="AutoShape 9"/>
          <p:cNvSpPr>
            <a:spLocks noChangeArrowheads="1"/>
          </p:cNvSpPr>
          <p:nvPr/>
        </p:nvSpPr>
        <p:spPr bwMode="auto">
          <a:xfrm>
            <a:off x="4757489" y="2476704"/>
            <a:ext cx="671513" cy="152400"/>
          </a:xfrm>
          <a:prstGeom prst="rightArrow">
            <a:avLst>
              <a:gd name="adj1" fmla="val 50000"/>
              <a:gd name="adj2" fmla="val 1101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4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4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4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4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4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endParaRPr lang="th-TH" altLang="th-TH"/>
          </a:p>
        </p:txBody>
      </p:sp>
      <p:sp>
        <p:nvSpPr>
          <p:cNvPr id="33796" name="AutoShape 12"/>
          <p:cNvSpPr>
            <a:spLocks noChangeArrowheads="1"/>
          </p:cNvSpPr>
          <p:nvPr/>
        </p:nvSpPr>
        <p:spPr bwMode="auto">
          <a:xfrm>
            <a:off x="4730094" y="4328979"/>
            <a:ext cx="671513" cy="152400"/>
          </a:xfrm>
          <a:prstGeom prst="rightArrow">
            <a:avLst>
              <a:gd name="adj1" fmla="val 50000"/>
              <a:gd name="adj2" fmla="val 1101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4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4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4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4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4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endParaRPr lang="th-TH" altLang="th-TH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69" y="1703071"/>
            <a:ext cx="1710321" cy="277830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12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235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235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" fill="hold"/>
                                        <p:tgtEl>
                                          <p:spTgt spid="235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" fill="hold"/>
                                        <p:tgtEl>
                                          <p:spTgt spid="235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" fill="hold"/>
                                        <p:tgtEl>
                                          <p:spTgt spid="235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" fill="hold"/>
                                        <p:tgtEl>
                                          <p:spTgt spid="235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" fill="hold"/>
                                        <p:tgtEl>
                                          <p:spTgt spid="235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" fill="hold"/>
                                        <p:tgtEl>
                                          <p:spTgt spid="235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" fill="hold"/>
                                        <p:tgtEl>
                                          <p:spTgt spid="235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" fill="hold"/>
                                        <p:tgtEl>
                                          <p:spTgt spid="235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" fill="hold"/>
                                        <p:tgtEl>
                                          <p:spTgt spid="235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" fill="hold"/>
                                        <p:tgtEl>
                                          <p:spTgt spid="235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23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3322653"/>
              </p:ext>
            </p:extLst>
          </p:nvPr>
        </p:nvGraphicFramePr>
        <p:xfrm>
          <a:off x="487680" y="3196814"/>
          <a:ext cx="4038600" cy="334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046400" imgH="3352320" progId="MS_ClipArt_Gallery.2">
                  <p:embed/>
                </p:oleObj>
              </mc:Choice>
              <mc:Fallback>
                <p:oleObj name="Clip" r:id="rId2" imgW="4046400" imgH="3352320" progId="MS_ClipArt_Gallery.2">
                  <p:embed/>
                  <p:pic>
                    <p:nvPicPr>
                      <p:cNvPr id="614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" y="3196814"/>
                        <a:ext cx="4038600" cy="334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AutoShape 7"/>
          <p:cNvSpPr>
            <a:spLocks noChangeArrowheads="1"/>
          </p:cNvSpPr>
          <p:nvPr/>
        </p:nvSpPr>
        <p:spPr bwMode="auto">
          <a:xfrm>
            <a:off x="2558527" y="901849"/>
            <a:ext cx="4114800" cy="1905000"/>
          </a:xfrm>
          <a:prstGeom prst="cloudCallout">
            <a:avLst>
              <a:gd name="adj1" fmla="val -41088"/>
              <a:gd name="adj2" fmla="val 65167"/>
            </a:avLst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4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4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4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4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4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pPr algn="ctr"/>
            <a:r>
              <a:rPr lang="th-TH" altLang="th-TH" sz="4000" b="0"/>
              <a:t>นักบัญชี</a:t>
            </a:r>
          </a:p>
          <a:p>
            <a:pPr algn="ctr"/>
            <a:r>
              <a:rPr lang="th-TH" altLang="th-TH" sz="4000" b="0"/>
              <a:t>(</a:t>
            </a:r>
            <a:r>
              <a:rPr lang="en-US" altLang="th-TH" sz="4000" b="0"/>
              <a:t>Accountant)</a:t>
            </a:r>
            <a:endParaRPr lang="th-TH" altLang="th-TH" sz="4000" b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ACC1101  Assoc. Professor Chadaporn  Teeka-uttamakorn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9</a:t>
            </a:fld>
            <a:endParaRPr lang="en-US" dirty="0"/>
          </a:p>
        </p:txBody>
      </p:sp>
      <p:pic>
        <p:nvPicPr>
          <p:cNvPr id="14362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511" y="3345722"/>
            <a:ext cx="2476500" cy="22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63" name="Picture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783" y="701956"/>
            <a:ext cx="3517900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21379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822</TotalTime>
  <Words>2199</Words>
  <Application>Microsoft Office PowerPoint</Application>
  <PresentationFormat>Widescreen</PresentationFormat>
  <Paragraphs>384</Paragraphs>
  <Slides>46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8" baseType="lpstr">
      <vt:lpstr>Algerian</vt:lpstr>
      <vt:lpstr>Angsana New</vt:lpstr>
      <vt:lpstr>Browallia New</vt:lpstr>
      <vt:lpstr>BrowalliaUPC</vt:lpstr>
      <vt:lpstr>Calibri</vt:lpstr>
      <vt:lpstr>Lucida Sans Unicode</vt:lpstr>
      <vt:lpstr>Monotype Sorts</vt:lpstr>
      <vt:lpstr>Verdana</vt:lpstr>
      <vt:lpstr>Wingdings 2</vt:lpstr>
      <vt:lpstr>Wingdings 3</vt:lpstr>
      <vt:lpstr>Concourse</vt:lpstr>
      <vt:lpstr>Clip</vt:lpstr>
      <vt:lpstr> การบัญชีขั้นต้น 1 (ACC1101)  </vt:lpstr>
      <vt:lpstr>การบัญชีขั้นต้น  1 </vt:lpstr>
      <vt:lpstr>ความหมายของการบัญชี (Defination of Accounting)</vt:lpstr>
      <vt:lpstr>กระบวนการบัญชี (Process of Accounting)</vt:lpstr>
      <vt:lpstr>PowerPoint Presentation</vt:lpstr>
      <vt:lpstr>ประโยชน์ของการบัญชี</vt:lpstr>
      <vt:lpstr>สาขาวิชาการบัญชี (Branch  of Accounting)</vt:lpstr>
      <vt:lpstr>PowerPoint Presentation</vt:lpstr>
      <vt:lpstr>PowerPoint Presentation</vt:lpstr>
      <vt:lpstr>สถาบันหรือองค์กรที่เกี่ยวกับวิชาชีพการบัญชี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งบการเงิน    (Financial  Statement)</vt:lpstr>
      <vt:lpstr>งบการเงิน    (Financial  Statement)</vt:lpstr>
      <vt:lpstr>งบการเงิน    (Financial  Statement)</vt:lpstr>
      <vt:lpstr>PowerPoint Presentation</vt:lpstr>
      <vt:lpstr>PowerPoint Presentation</vt:lpstr>
      <vt:lpstr>PowerPoint Presentation</vt:lpstr>
      <vt:lpstr> งบกำไรขาดทุน (Profit and Loss Statement) หรือ งบกำไรขาดทุนเบ็ดเสร็จ</vt:lpstr>
      <vt:lpstr>PowerPoint Presentation</vt:lpstr>
      <vt:lpstr>ลักษณะเชิงคุณภาพของงบการเงิน</vt:lpstr>
      <vt:lpstr>องค์ประกอบของงบการเงิน</vt:lpstr>
      <vt:lpstr>การจัดหมวดหมู่ของบัญชี (Accounts  Classification)</vt:lpstr>
      <vt:lpstr>สินทรัพย์ (Asset)</vt:lpstr>
      <vt:lpstr>สินทรัพย์หมุนเวียน   (Current  Assets)</vt:lpstr>
      <vt:lpstr>สินทรัพย์ไม่หมุนเวียน (Non  Current  Assets)</vt:lpstr>
      <vt:lpstr>หนี้สิน(Liabilities)</vt:lpstr>
      <vt:lpstr> หนี้สินหมุนเวียน (Current   Liabilities)</vt:lpstr>
      <vt:lpstr> หนี้สินไม่หมุนเวียน (หนี้สินระยะยาว) (Non  Current  Liabilities)</vt:lpstr>
      <vt:lpstr>ส่วนของเจ้าของ (Owners’ Equity)</vt:lpstr>
      <vt:lpstr>รายได้ (Revenue)</vt:lpstr>
      <vt:lpstr>ค่าใช้จ่าย (Expenses)</vt:lpstr>
      <vt:lpstr>PowerPoint Presentation</vt:lpstr>
      <vt:lpstr>PowerPoint Presentation</vt:lpstr>
      <vt:lpstr>งบฐานะการเงิน  (งบดุล)</vt:lpstr>
      <vt:lpstr>สมการบัญชี  (The Accounting  Equation)</vt:lpstr>
      <vt:lpstr>PowerPoint Presentation</vt:lpstr>
      <vt:lpstr>PowerPoint Presentation</vt:lpstr>
      <vt:lpstr>PowerPoint Presentation</vt:lpstr>
      <vt:lpstr>The  Accounting  Cycle  (วงจรบัญชี)</vt:lpstr>
      <vt:lpstr>The  Accounting  Cycle  (วงจรบัญชี)</vt:lpstr>
      <vt:lpstr>The  Accounting  Cycle  (วงจรบัญชี)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การบัญชีขั้นต้น 1 (ACC1101)</dc:title>
  <dc:creator>vMix_2</dc:creator>
  <cp:lastModifiedBy>room room</cp:lastModifiedBy>
  <cp:revision>58</cp:revision>
  <cp:lastPrinted>2020-12-11T17:27:01Z</cp:lastPrinted>
  <dcterms:created xsi:type="dcterms:W3CDTF">2020-12-08T14:10:10Z</dcterms:created>
  <dcterms:modified xsi:type="dcterms:W3CDTF">2025-12-01T03:53:05Z</dcterms:modified>
</cp:coreProperties>
</file>